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87" roundtripDataSignature="AMtx7mg59qszU0ZEcOhzE9qJt7DledPI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EC8C31-61DD-4FE5-8F5A-ED38F4603384}">
  <a:tblStyle styleId="{F2EC8C31-61DD-4FE5-8F5A-ED38F460338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customschemas.google.com/relationships/presentationmetadata" Target="metadata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0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0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0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0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9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9" name="Google Shape;859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110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8" name="Google Shape;868;p110:notes"/>
          <p:cNvSpPr txBox="1"/>
          <p:nvPr>
            <p:ph idx="12" type="sldNum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18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8" name="Google Shape;928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19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5" name="Google Shape;935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20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4" name="Google Shape;944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1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2" name="Google Shape;952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22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0" name="Google Shape;960;p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6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5" name="Google Shape;995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27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5" name="Google Shape;1005;p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8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4" name="Google Shape;1014;p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9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3" name="Google Shape;1023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30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2" name="Google Shape;1032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32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5" name="Google Shape;1045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33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2" name="Google Shape;1052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4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4" name="Google Shape;1064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5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6" name="Google Shape;1076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38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8" name="Google Shape;1098;p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9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5" name="Google Shape;1105;p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40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6" name="Google Shape;1116;p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41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3" name="Google Shape;1123;p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42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5" name="Google Shape;1135;p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3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4" name="Google Shape;1144;p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44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7" name="Google Shape;1157;p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45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6" name="Google Shape;1166;p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4" name="Google Shape;1314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7" name="Google Shape;1357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4" name="Google Shape;1364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1" name="Google Shape;1371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9" name="Google Shape;1379;p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5" name="Google Shape;1395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8" name="Google Shape;1428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3" name="Google Shape;1453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8" name="Google Shape;1458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e4c78e1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e4c78e1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4" name="Google Shape;494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1" name="Google Shape;521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6" name="Google Shape;676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6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3" name="Google Shape;683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7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1" name="Google Shape;69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기본 본문">
  <p:cSld name="2_기본 본문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4"/>
          <p:cNvSpPr/>
          <p:nvPr/>
        </p:nvSpPr>
        <p:spPr>
          <a:xfrm>
            <a:off x="0" y="-16836"/>
            <a:ext cx="9144000" cy="416886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52;p194"/>
          <p:cNvSpPr/>
          <p:nvPr/>
        </p:nvSpPr>
        <p:spPr>
          <a:xfrm>
            <a:off x="8410575" y="4982766"/>
            <a:ext cx="733425" cy="161925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53;p194"/>
          <p:cNvSpPr/>
          <p:nvPr/>
        </p:nvSpPr>
        <p:spPr>
          <a:xfrm>
            <a:off x="8279259" y="4954191"/>
            <a:ext cx="842962" cy="160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/21</a:t>
            </a:r>
            <a:endParaRPr b="0" i="0" sz="1200" u="none" cap="none" strike="noStrik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54;p194"/>
          <p:cNvSpPr txBox="1"/>
          <p:nvPr>
            <p:ph type="title"/>
          </p:nvPr>
        </p:nvSpPr>
        <p:spPr>
          <a:xfrm>
            <a:off x="63500" y="38839"/>
            <a:ext cx="7785100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b="1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4"/>
          <p:cNvSpPr txBox="1"/>
          <p:nvPr>
            <p:ph idx="1" type="body"/>
          </p:nvPr>
        </p:nvSpPr>
        <p:spPr>
          <a:xfrm>
            <a:off x="63501" y="580279"/>
            <a:ext cx="8963994" cy="425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b="1" sz="2000"/>
            </a:lvl1pPr>
            <a:lvl2pPr indent="-330200" lvl="1" marL="9144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8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9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2.png"/><Relationship Id="rId4" Type="http://schemas.openxmlformats.org/officeDocument/2006/relationships/image" Target="../media/image134.png"/><Relationship Id="rId5" Type="http://schemas.openxmlformats.org/officeDocument/2006/relationships/image" Target="../media/image13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49.jpg"/><Relationship Id="rId4" Type="http://schemas.openxmlformats.org/officeDocument/2006/relationships/image" Target="../media/image142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5.jpg"/><Relationship Id="rId4" Type="http://schemas.openxmlformats.org/officeDocument/2006/relationships/image" Target="../media/image14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5.png"/><Relationship Id="rId4" Type="http://schemas.openxmlformats.org/officeDocument/2006/relationships/image" Target="../media/image13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5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54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51.jpg"/><Relationship Id="rId4" Type="http://schemas.openxmlformats.org/officeDocument/2006/relationships/image" Target="../media/image15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2.jpg"/><Relationship Id="rId4" Type="http://schemas.openxmlformats.org/officeDocument/2006/relationships/image" Target="../media/image1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57.jpg"/><Relationship Id="rId4" Type="http://schemas.openxmlformats.org/officeDocument/2006/relationships/image" Target="../media/image16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8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5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6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64.png"/><Relationship Id="rId4" Type="http://schemas.openxmlformats.org/officeDocument/2006/relationships/image" Target="../media/image163.png"/><Relationship Id="rId5" Type="http://schemas.openxmlformats.org/officeDocument/2006/relationships/image" Target="../media/image16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66.jpg"/><Relationship Id="rId4" Type="http://schemas.openxmlformats.org/officeDocument/2006/relationships/image" Target="../media/image170.jpg"/><Relationship Id="rId5" Type="http://schemas.openxmlformats.org/officeDocument/2006/relationships/image" Target="../media/image169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73.jpg"/><Relationship Id="rId4" Type="http://schemas.openxmlformats.org/officeDocument/2006/relationships/image" Target="../media/image175.png"/><Relationship Id="rId5" Type="http://schemas.openxmlformats.org/officeDocument/2006/relationships/image" Target="../media/image17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76.jpg"/><Relationship Id="rId4" Type="http://schemas.openxmlformats.org/officeDocument/2006/relationships/image" Target="../media/image179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7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78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83.jp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90.jpg"/><Relationship Id="rId4" Type="http://schemas.openxmlformats.org/officeDocument/2006/relationships/image" Target="../media/image185.jpg"/><Relationship Id="rId5" Type="http://schemas.openxmlformats.org/officeDocument/2006/relationships/image" Target="../media/image189.png"/><Relationship Id="rId6" Type="http://schemas.openxmlformats.org/officeDocument/2006/relationships/image" Target="../media/image184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88.jpg"/><Relationship Id="rId4" Type="http://schemas.openxmlformats.org/officeDocument/2006/relationships/image" Target="../media/image187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8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93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93.jpg"/><Relationship Id="rId4" Type="http://schemas.openxmlformats.org/officeDocument/2006/relationships/image" Target="../media/image192.jpg"/><Relationship Id="rId5" Type="http://schemas.openxmlformats.org/officeDocument/2006/relationships/image" Target="../media/image196.png"/><Relationship Id="rId6" Type="http://schemas.openxmlformats.org/officeDocument/2006/relationships/image" Target="../media/image194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0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naver/d2codingfont" TargetMode="External"/><Relationship Id="rId4" Type="http://schemas.openxmlformats.org/officeDocument/2006/relationships/image" Target="../media/image17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98.jpg"/><Relationship Id="rId4" Type="http://schemas.openxmlformats.org/officeDocument/2006/relationships/image" Target="../media/image195.jpg"/><Relationship Id="rId5" Type="http://schemas.openxmlformats.org/officeDocument/2006/relationships/image" Target="../media/image197.png"/><Relationship Id="rId6" Type="http://schemas.openxmlformats.org/officeDocument/2006/relationships/image" Target="../media/image199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00.jpg"/><Relationship Id="rId4" Type="http://schemas.openxmlformats.org/officeDocument/2006/relationships/image" Target="../media/image204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04.jpg"/><Relationship Id="rId4" Type="http://schemas.openxmlformats.org/officeDocument/2006/relationships/image" Target="../media/image205.jpg"/><Relationship Id="rId5" Type="http://schemas.openxmlformats.org/officeDocument/2006/relationships/image" Target="../media/image207.jpg"/><Relationship Id="rId6" Type="http://schemas.openxmlformats.org/officeDocument/2006/relationships/image" Target="../media/image202.png"/><Relationship Id="rId7" Type="http://schemas.openxmlformats.org/officeDocument/2006/relationships/image" Target="../media/image20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08.jpg"/><Relationship Id="rId4" Type="http://schemas.openxmlformats.org/officeDocument/2006/relationships/image" Target="../media/image209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09.jpg"/><Relationship Id="rId4" Type="http://schemas.openxmlformats.org/officeDocument/2006/relationships/image" Target="../media/image211.jp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12.png"/><Relationship Id="rId4" Type="http://schemas.openxmlformats.org/officeDocument/2006/relationships/image" Target="../media/image21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21.png"/><Relationship Id="rId4" Type="http://schemas.openxmlformats.org/officeDocument/2006/relationships/image" Target="../media/image219.png"/><Relationship Id="rId5" Type="http://schemas.openxmlformats.org/officeDocument/2006/relationships/image" Target="../media/image22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20.png"/><Relationship Id="rId4" Type="http://schemas.openxmlformats.org/officeDocument/2006/relationships/image" Target="../media/image222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naver/d2codingfont" TargetMode="External"/><Relationship Id="rId4" Type="http://schemas.openxmlformats.org/officeDocument/2006/relationships/image" Target="../media/image19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2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27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5.png"/><Relationship Id="rId7" Type="http://schemas.openxmlformats.org/officeDocument/2006/relationships/image" Target="../media/image23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36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3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32.png"/><Relationship Id="rId4" Type="http://schemas.openxmlformats.org/officeDocument/2006/relationships/image" Target="../media/image23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38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4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40.png"/><Relationship Id="rId4" Type="http://schemas.openxmlformats.org/officeDocument/2006/relationships/image" Target="../media/image237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44.png"/><Relationship Id="rId4" Type="http://schemas.openxmlformats.org/officeDocument/2006/relationships/image" Target="../media/image24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39.png"/><Relationship Id="rId4" Type="http://schemas.openxmlformats.org/officeDocument/2006/relationships/image" Target="../media/image24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43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48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63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5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46.png"/><Relationship Id="rId4" Type="http://schemas.openxmlformats.org/officeDocument/2006/relationships/image" Target="../media/image2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47.png"/><Relationship Id="rId4" Type="http://schemas.openxmlformats.org/officeDocument/2006/relationships/image" Target="../media/image25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53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58.png"/><Relationship Id="rId4" Type="http://schemas.openxmlformats.org/officeDocument/2006/relationships/image" Target="../media/image250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56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60.png"/><Relationship Id="rId4" Type="http://schemas.openxmlformats.org/officeDocument/2006/relationships/image" Target="../media/image25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5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64.png"/><Relationship Id="rId4" Type="http://schemas.openxmlformats.org/officeDocument/2006/relationships/image" Target="../media/image259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62.png"/><Relationship Id="rId4" Type="http://schemas.openxmlformats.org/officeDocument/2006/relationships/image" Target="../media/image257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61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Relationship Id="rId4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ute-almanac-e54.notion.site/01-d4732686553740718cc6edaebe2fe5c1?pvs=4" TargetMode="External"/><Relationship Id="rId4" Type="http://schemas.openxmlformats.org/officeDocument/2006/relationships/hyperlink" Target="http://w3schools.com" TargetMode="External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jpg"/><Relationship Id="rId4" Type="http://schemas.openxmlformats.org/officeDocument/2006/relationships/image" Target="../media/image42.jpg"/><Relationship Id="rId5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jpg"/><Relationship Id="rId4" Type="http://schemas.openxmlformats.org/officeDocument/2006/relationships/image" Target="../media/image4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jpg"/><Relationship Id="rId4" Type="http://schemas.openxmlformats.org/officeDocument/2006/relationships/image" Target="../media/image4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jpg"/><Relationship Id="rId4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jpg"/><Relationship Id="rId4" Type="http://schemas.openxmlformats.org/officeDocument/2006/relationships/image" Target="../media/image5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jpg"/><Relationship Id="rId4" Type="http://schemas.openxmlformats.org/officeDocument/2006/relationships/image" Target="../media/image65.jpg"/><Relationship Id="rId5" Type="http://schemas.openxmlformats.org/officeDocument/2006/relationships/image" Target="../media/image6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jpg"/><Relationship Id="rId4" Type="http://schemas.openxmlformats.org/officeDocument/2006/relationships/image" Target="../media/image66.jpg"/><Relationship Id="rId5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jpg"/><Relationship Id="rId4" Type="http://schemas.openxmlformats.org/officeDocument/2006/relationships/image" Target="../media/image6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jpg"/><Relationship Id="rId4" Type="http://schemas.openxmlformats.org/officeDocument/2006/relationships/image" Target="../media/image70.jpg"/><Relationship Id="rId5" Type="http://schemas.openxmlformats.org/officeDocument/2006/relationships/image" Target="../media/image74.png"/><Relationship Id="rId6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jpg"/><Relationship Id="rId4" Type="http://schemas.openxmlformats.org/officeDocument/2006/relationships/image" Target="../media/image7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8.jpg"/><Relationship Id="rId4" Type="http://schemas.openxmlformats.org/officeDocument/2006/relationships/image" Target="../media/image79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jpg"/><Relationship Id="rId4" Type="http://schemas.openxmlformats.org/officeDocument/2006/relationships/image" Target="../media/image83.jpg"/><Relationship Id="rId5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8.jpg"/><Relationship Id="rId4" Type="http://schemas.openxmlformats.org/officeDocument/2006/relationships/image" Target="../media/image90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7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2.png"/><Relationship Id="rId4" Type="http://schemas.openxmlformats.org/officeDocument/2006/relationships/image" Target="../media/image11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9.png"/><Relationship Id="rId4" Type="http://schemas.openxmlformats.org/officeDocument/2006/relationships/image" Target="../media/image10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8.jpg"/><Relationship Id="rId4" Type="http://schemas.openxmlformats.org/officeDocument/2006/relationships/image" Target="../media/image115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7.png"/><Relationship Id="rId4" Type="http://schemas.openxmlformats.org/officeDocument/2006/relationships/hyperlink" Target="https://www.w3schools.com/css/tryit.asp?filename=trycss_position_stick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www.w3schools.com/css/css_combinators.asp" TargetMode="External"/><Relationship Id="rId4" Type="http://schemas.openxmlformats.org/officeDocument/2006/relationships/hyperlink" Target="https://www.w3schools.com/css/css_pseudo_classes.asp" TargetMode="External"/><Relationship Id="rId5" Type="http://schemas.openxmlformats.org/officeDocument/2006/relationships/hyperlink" Target="https://www.w3schools.com/css/css_pseudo_elements.asp" TargetMode="External"/><Relationship Id="rId6" Type="http://schemas.openxmlformats.org/officeDocument/2006/relationships/hyperlink" Target="https://www.w3schools.com/css/css_attribute_selectors.asp" TargetMode="External"/><Relationship Id="rId7" Type="http://schemas.openxmlformats.org/officeDocument/2006/relationships/image" Target="../media/image11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6.png"/><Relationship Id="rId4" Type="http://schemas.openxmlformats.org/officeDocument/2006/relationships/image" Target="../media/image12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3.png"/><Relationship Id="rId4" Type="http://schemas.openxmlformats.org/officeDocument/2006/relationships/image" Target="../media/image12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9.png"/><Relationship Id="rId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/>
              <a:t>01 웹 퍼블리싱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11700" y="2834125"/>
            <a:ext cx="8520600" cy="108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ko-KR"/>
              <a:t>1주차 36시간 (HTML, CSS, Bootstrap)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ko-KR"/>
              <a:t>김범준 강사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웹 동작</a:t>
            </a:r>
            <a:endParaRPr/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ko-KR" sz="1400"/>
              <a:t>서버와 클라이언트 </a:t>
            </a:r>
            <a:endParaRPr sz="1400"/>
          </a:p>
          <a:p>
            <a:pPr indent="-96838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96838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96838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96838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700"/>
          </a:p>
          <a:p>
            <a:pPr indent="-261938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ko-KR" sz="1400"/>
              <a:t>서버 프로그램(백엔드 프로그램)</a:t>
            </a:r>
            <a:endParaRPr sz="1400"/>
          </a:p>
          <a:p>
            <a:pPr indent="-177800" lvl="1" marL="53498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100"/>
              <a:t>자바, C#, 루비, 파이썬, 자바스크립트</a:t>
            </a:r>
            <a:endParaRPr/>
          </a:p>
          <a:p>
            <a:pPr indent="-185737" lvl="2" marL="7207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100"/>
              <a:t>웹 프레임워크(ASP.NET, JSP, PHP 등)</a:t>
            </a:r>
            <a:endParaRPr sz="1100"/>
          </a:p>
          <a:p>
            <a:pPr indent="-185737" lvl="2" marL="7207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100"/>
              <a:t>MVC 프레임워크(ASP.NET MVC, Spring MVC, Ruby on Rails 등) </a:t>
            </a:r>
            <a:endParaRPr/>
          </a:p>
          <a:p>
            <a:pPr indent="-185737" lvl="2" marL="7207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100"/>
              <a:t>비동기 프레임워크(Node.js Express, Jetty)</a:t>
            </a:r>
            <a:endParaRPr sz="1100"/>
          </a:p>
          <a:p>
            <a:pPr indent="-96837" lvl="2" marL="7207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-261938" lvl="0" marL="355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ko-KR" sz="1400"/>
              <a:t>클라이언트 프로그램(프론트엔드 프로그램)</a:t>
            </a:r>
            <a:endParaRPr sz="1400"/>
          </a:p>
          <a:p>
            <a:pPr indent="-177800" lvl="1" marL="53498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100"/>
              <a:t>HTML, CSS, 자바스크립트로 개발</a:t>
            </a:r>
            <a:endParaRPr/>
          </a:p>
          <a:p>
            <a:pPr indent="-185737" lvl="2" marL="7207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100"/>
              <a:t>구글 문서</a:t>
            </a:r>
            <a:endParaRPr/>
          </a:p>
          <a:p>
            <a:pPr indent="-76200" lvl="1" marL="53498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pic>
        <p:nvPicPr>
          <p:cNvPr id="129" name="Google Shape;1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947" y="3482340"/>
            <a:ext cx="4236273" cy="1394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1"/>
          <p:cNvGrpSpPr/>
          <p:nvPr/>
        </p:nvGrpSpPr>
        <p:grpSpPr>
          <a:xfrm>
            <a:off x="4298127" y="621141"/>
            <a:ext cx="4236273" cy="1946799"/>
            <a:chOff x="1845391" y="1050856"/>
            <a:chExt cx="5325899" cy="2495590"/>
          </a:xfrm>
        </p:grpSpPr>
        <p:pic>
          <p:nvPicPr>
            <p:cNvPr id="131" name="Google Shape;13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5391" y="1050856"/>
              <a:ext cx="3338095" cy="249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1"/>
            <p:cNvSpPr/>
            <p:nvPr/>
          </p:nvSpPr>
          <p:spPr>
            <a:xfrm>
              <a:off x="5085719" y="2566914"/>
              <a:ext cx="2085571" cy="448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(사용자): 요청하는 쪽</a:t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4140701" y="1398530"/>
              <a:ext cx="2085571" cy="448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(제공자): 응답하는 쪽</a:t>
              </a:r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JS Form Validation</a:t>
            </a:r>
            <a:endParaRPr/>
          </a:p>
        </p:txBody>
      </p:sp>
      <p:sp>
        <p:nvSpPr>
          <p:cNvPr id="797" name="Google Shape;797;p101"/>
          <p:cNvSpPr txBox="1"/>
          <p:nvPr>
            <p:ph idx="1" type="body"/>
          </p:nvPr>
        </p:nvSpPr>
        <p:spPr>
          <a:xfrm>
            <a:off x="311700" y="1152475"/>
            <a:ext cx="8520600" cy="1255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저장 클릭 할 때 데이터 체크 조건?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200"/>
              <a:t>제목은 반드시 입력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200"/>
              <a:t>이름은 반드시 입력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200"/>
              <a:t>이름은 2글자 이상 입력 등</a:t>
            </a:r>
            <a:endParaRPr sz="1200"/>
          </a:p>
        </p:txBody>
      </p:sp>
      <p:pic>
        <p:nvPicPr>
          <p:cNvPr id="798" name="Google Shape;79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307" y="2564130"/>
            <a:ext cx="1966913" cy="137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08" y="4192901"/>
            <a:ext cx="2599372" cy="74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845" y="1258444"/>
            <a:ext cx="4116003" cy="3682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레이아웃 구성</a:t>
            </a:r>
            <a:endParaRPr/>
          </a:p>
        </p:txBody>
      </p:sp>
      <p:sp>
        <p:nvSpPr>
          <p:cNvPr id="806" name="Google Shape;806;p102"/>
          <p:cNvSpPr txBox="1"/>
          <p:nvPr>
            <p:ph idx="1" type="body"/>
          </p:nvPr>
        </p:nvSpPr>
        <p:spPr>
          <a:xfrm>
            <a:off x="311700" y="1152475"/>
            <a:ext cx="8520600" cy="13130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Top 메뉴 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&lt;ul&gt; 태그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ko-KR"/>
              <a:t>float : left;	</a:t>
            </a:r>
            <a:endParaRPr/>
          </a:p>
        </p:txBody>
      </p:sp>
      <p:sp>
        <p:nvSpPr>
          <p:cNvPr id="807" name="Google Shape;807;p102"/>
          <p:cNvSpPr/>
          <p:nvPr/>
        </p:nvSpPr>
        <p:spPr>
          <a:xfrm>
            <a:off x="632460" y="2714358"/>
            <a:ext cx="7955280" cy="807720"/>
          </a:xfrm>
          <a:prstGeom prst="rect">
            <a:avLst/>
          </a:prstGeom>
          <a:solidFill>
            <a:srgbClr val="8CB5F8"/>
          </a:solidFill>
          <a:ln cap="flat" cmpd="sng" w="25400">
            <a:solidFill>
              <a:srgbClr val="0C5A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범준샘의 빅데이터 연구소</a:t>
            </a:r>
            <a:endParaRPr b="0" i="0" sz="24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02"/>
          <p:cNvSpPr/>
          <p:nvPr/>
        </p:nvSpPr>
        <p:spPr>
          <a:xfrm>
            <a:off x="632460" y="3628758"/>
            <a:ext cx="7955280" cy="594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02"/>
          <p:cNvSpPr/>
          <p:nvPr/>
        </p:nvSpPr>
        <p:spPr>
          <a:xfrm>
            <a:off x="1112520" y="3765918"/>
            <a:ext cx="1181100" cy="33528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02"/>
          <p:cNvSpPr/>
          <p:nvPr/>
        </p:nvSpPr>
        <p:spPr>
          <a:xfrm>
            <a:off x="2606040" y="3773538"/>
            <a:ext cx="1181100" cy="33528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2"/>
          <p:cNvSpPr/>
          <p:nvPr/>
        </p:nvSpPr>
        <p:spPr>
          <a:xfrm>
            <a:off x="4019550" y="3765918"/>
            <a:ext cx="1181100" cy="33528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Gallery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02"/>
          <p:cNvSpPr/>
          <p:nvPr/>
        </p:nvSpPr>
        <p:spPr>
          <a:xfrm>
            <a:off x="5440680" y="3765918"/>
            <a:ext cx="1181100" cy="33528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Lecture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02"/>
          <p:cNvSpPr/>
          <p:nvPr/>
        </p:nvSpPr>
        <p:spPr>
          <a:xfrm>
            <a:off x="6915150" y="3765918"/>
            <a:ext cx="1181100" cy="33528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레이아웃 구성</a:t>
            </a:r>
            <a:endParaRPr/>
          </a:p>
        </p:txBody>
      </p:sp>
      <p:sp>
        <p:nvSpPr>
          <p:cNvPr id="819" name="Google Shape;819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ko-KR"/>
              <a:t>다단 레이아웃 	</a:t>
            </a:r>
            <a:endParaRPr/>
          </a:p>
        </p:txBody>
      </p:sp>
      <p:sp>
        <p:nvSpPr>
          <p:cNvPr id="820" name="Google Shape;820;p103"/>
          <p:cNvSpPr/>
          <p:nvPr/>
        </p:nvSpPr>
        <p:spPr>
          <a:xfrm>
            <a:off x="617220" y="1676400"/>
            <a:ext cx="7955280" cy="66294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03"/>
          <p:cNvSpPr/>
          <p:nvPr/>
        </p:nvSpPr>
        <p:spPr>
          <a:xfrm>
            <a:off x="617220" y="2430780"/>
            <a:ext cx="7955280" cy="33147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03"/>
          <p:cNvSpPr/>
          <p:nvPr/>
        </p:nvSpPr>
        <p:spPr>
          <a:xfrm>
            <a:off x="617220" y="2853690"/>
            <a:ext cx="1478280" cy="1276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03"/>
          <p:cNvSpPr/>
          <p:nvPr/>
        </p:nvSpPr>
        <p:spPr>
          <a:xfrm>
            <a:off x="7094220" y="2859405"/>
            <a:ext cx="1478280" cy="12763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03"/>
          <p:cNvSpPr/>
          <p:nvPr/>
        </p:nvSpPr>
        <p:spPr>
          <a:xfrm>
            <a:off x="2209800" y="2853690"/>
            <a:ext cx="4785360" cy="44577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03"/>
          <p:cNvSpPr/>
          <p:nvPr/>
        </p:nvSpPr>
        <p:spPr>
          <a:xfrm>
            <a:off x="617220" y="4236720"/>
            <a:ext cx="7955280" cy="66294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03"/>
          <p:cNvSpPr/>
          <p:nvPr/>
        </p:nvSpPr>
        <p:spPr>
          <a:xfrm>
            <a:off x="2209800" y="3417570"/>
            <a:ext cx="2293620" cy="7124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03"/>
          <p:cNvSpPr/>
          <p:nvPr/>
        </p:nvSpPr>
        <p:spPr>
          <a:xfrm>
            <a:off x="4594860" y="3417570"/>
            <a:ext cx="2392680" cy="71818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웹 사이트 작업 (Front-end)</a:t>
            </a:r>
            <a:endParaRPr/>
          </a:p>
        </p:txBody>
      </p:sp>
      <p:pic>
        <p:nvPicPr>
          <p:cNvPr id="833" name="Google Shape;83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025" y="1118325"/>
            <a:ext cx="294994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815" y="1161288"/>
            <a:ext cx="5288953" cy="3735323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웹 사이트 작업 (Front-end)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웹 사이트 작업 (Front-end)</a:t>
            </a:r>
            <a:endParaRPr/>
          </a:p>
        </p:txBody>
      </p:sp>
      <p:pic>
        <p:nvPicPr>
          <p:cNvPr id="845" name="Google Shape;84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1407" y="1179130"/>
            <a:ext cx="5111497" cy="380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웹 사이트 작업 (Front-end)</a:t>
            </a:r>
            <a:endParaRPr/>
          </a:p>
        </p:txBody>
      </p:sp>
      <p:pic>
        <p:nvPicPr>
          <p:cNvPr id="851" name="Google Shape;85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2537" y="1130669"/>
            <a:ext cx="5193792" cy="387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과정 실습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문서 구조화 실습</a:t>
            </a:r>
            <a:endParaRPr/>
          </a:p>
        </p:txBody>
      </p:sp>
      <p:sp>
        <p:nvSpPr>
          <p:cNvPr id="862" name="Google Shape;862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시맨틱 태그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시맨틱 태그를 사용한 시맨틱 웹 구현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4_샘플\그림 4-7(a).jpg" id="863" name="Google Shape;86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680" y="1898313"/>
            <a:ext cx="5227320" cy="2184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4_샘플\그림 4-7(b).jpg" id="864" name="Google Shape;864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00" y="3268980"/>
            <a:ext cx="3142808" cy="173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문서 구조화 실습</a:t>
            </a:r>
            <a:endParaRPr/>
          </a:p>
        </p:txBody>
      </p:sp>
      <p:sp>
        <p:nvSpPr>
          <p:cNvPr id="871" name="Google Shape;871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시맨틱 태그를 이용한 레이아웃 구성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4_샘플\코드 4-13.jpg" id="872" name="Google Shape;87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" y="1653539"/>
            <a:ext cx="4373880" cy="33223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4_샘플\코드 4-13 결과.jpg" id="873" name="Google Shape;87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9826" y="1696893"/>
            <a:ext cx="4651714" cy="1617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개발 환경 구축</a:t>
            </a:r>
            <a:endParaRPr/>
          </a:p>
        </p:txBody>
      </p:sp>
      <p:sp>
        <p:nvSpPr>
          <p:cNvPr id="139" name="Google Shape;13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개발에 많이 사용 되는 편집기 및 브라우저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-KR" sz="1600"/>
              <a:t>아래 편집 툴 중 하나 이상 선택하여 사용 가능</a:t>
            </a:r>
            <a:endParaRPr sz="1600"/>
          </a:p>
          <a:p>
            <a:pPr indent="-171450" lvl="0" marL="59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200"/>
              <a:t>Visual Studio Code</a:t>
            </a:r>
            <a:endParaRPr sz="1200"/>
          </a:p>
          <a:p>
            <a:pPr indent="-171450" lvl="0" marL="59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200"/>
              <a:t>SublimeText</a:t>
            </a:r>
            <a:endParaRPr sz="1200"/>
          </a:p>
          <a:p>
            <a:pPr indent="-171450" lvl="0" marL="59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200"/>
              <a:t>Eclipse IDE</a:t>
            </a:r>
            <a:endParaRPr sz="1200"/>
          </a:p>
          <a:p>
            <a:pPr indent="-171450" lvl="0" marL="59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200"/>
              <a:t>WebStorm: JetBrains</a:t>
            </a:r>
            <a:endParaRPr sz="1200"/>
          </a:p>
          <a:p>
            <a:pPr indent="-171450" lvl="0" marL="59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200"/>
              <a:t>goorm IDE</a:t>
            </a:r>
            <a:endParaRPr sz="1200"/>
          </a:p>
          <a:p>
            <a:pPr indent="-171450" lvl="0" marL="59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200"/>
              <a:t>CodeSandbox</a:t>
            </a:r>
            <a:endParaRPr sz="1200"/>
          </a:p>
          <a:p>
            <a:pPr indent="-171450" lvl="0" marL="59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200"/>
              <a:t>메모장</a:t>
            </a:r>
            <a:endParaRPr sz="1200"/>
          </a:p>
          <a:p>
            <a:pPr indent="-171450" lvl="0" marL="59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200"/>
              <a:t>Chrome 브라우저</a:t>
            </a:r>
            <a:endParaRPr sz="1200"/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121295"/>
            <a:ext cx="3462199" cy="267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문서 구조화 실습</a:t>
            </a:r>
            <a:endParaRPr/>
          </a:p>
        </p:txBody>
      </p:sp>
      <p:pic>
        <p:nvPicPr>
          <p:cNvPr id="879" name="Google Shape;87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815" y="1161288"/>
            <a:ext cx="5288953" cy="373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폼 입력 데이터 서버에 전송 실습</a:t>
            </a:r>
            <a:endParaRPr/>
          </a:p>
        </p:txBody>
      </p:sp>
      <p:sp>
        <p:nvSpPr>
          <p:cNvPr id="885" name="Google Shape;885;p112"/>
          <p:cNvSpPr txBox="1"/>
          <p:nvPr>
            <p:ph idx="1" type="body"/>
          </p:nvPr>
        </p:nvSpPr>
        <p:spPr>
          <a:xfrm>
            <a:off x="675226" y="1708734"/>
            <a:ext cx="2197514" cy="508685"/>
          </a:xfrm>
          <a:prstGeom prst="rect">
            <a:avLst/>
          </a:prstGeom>
          <a:gradFill>
            <a:gsLst>
              <a:gs pos="0">
                <a:srgbClr val="81AFFF"/>
              </a:gs>
              <a:gs pos="35000">
                <a:srgbClr val="A6C5FF"/>
              </a:gs>
              <a:gs pos="100000">
                <a:srgbClr val="DBE5FF"/>
              </a:gs>
            </a:gsLst>
            <a:lin ang="16200000" scaled="0"/>
          </a:gradFill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endParaRPr/>
          </a:p>
        </p:txBody>
      </p:sp>
      <p:pic>
        <p:nvPicPr>
          <p:cNvPr id="886" name="Google Shape;886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226" y="2377440"/>
            <a:ext cx="7922172" cy="153162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12"/>
          <p:cNvSpPr txBox="1"/>
          <p:nvPr/>
        </p:nvSpPr>
        <p:spPr>
          <a:xfrm>
            <a:off x="4849508" y="1702970"/>
            <a:ext cx="3747889" cy="508685"/>
          </a:xfrm>
          <a:prstGeom prst="rect">
            <a:avLst/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Node.js 서버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CSS 고급 선택자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CSS3 트랜지션</a:t>
            </a:r>
            <a:endParaRPr/>
          </a:p>
        </p:txBody>
      </p:sp>
      <p:sp>
        <p:nvSpPr>
          <p:cNvPr id="898" name="Google Shape;898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transition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transition-delay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transition-duration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transition-property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transition-timing-function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899" name="Google Shape;899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11" y="2560320"/>
            <a:ext cx="5426916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14"/>
          <p:cNvSpPr/>
          <p:nvPr/>
        </p:nvSpPr>
        <p:spPr>
          <a:xfrm>
            <a:off x="350518" y="4785360"/>
            <a:ext cx="4376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https://www.w3schools.com/css/css3_transitions.asp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6420" y="579119"/>
            <a:ext cx="2842260" cy="218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CSS 애니메이션</a:t>
            </a:r>
            <a:endParaRPr/>
          </a:p>
        </p:txBody>
      </p:sp>
      <p:sp>
        <p:nvSpPr>
          <p:cNvPr id="907" name="Google Shape;907;p115"/>
          <p:cNvSpPr txBox="1"/>
          <p:nvPr>
            <p:ph idx="1" type="body"/>
          </p:nvPr>
        </p:nvSpPr>
        <p:spPr>
          <a:xfrm>
            <a:off x="311700" y="1152475"/>
            <a:ext cx="2911560" cy="24746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@keyframes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animation-name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animation-duration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animation-delay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animation-iteration-count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animation-direction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animation-timing-function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animation-fill-mode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400"/>
              <a:t>animation</a:t>
            </a:r>
            <a:endParaRPr sz="1400"/>
          </a:p>
        </p:txBody>
      </p:sp>
      <p:sp>
        <p:nvSpPr>
          <p:cNvPr id="908" name="Google Shape;908;p115"/>
          <p:cNvSpPr/>
          <p:nvPr/>
        </p:nvSpPr>
        <p:spPr>
          <a:xfrm>
            <a:off x="316734" y="4658142"/>
            <a:ext cx="4426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https://www.w3schools.com/css/css3_animations.asp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9" name="Google Shape;90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47" y="1093211"/>
            <a:ext cx="3913272" cy="317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반응형 웹</a:t>
            </a:r>
            <a:endParaRPr/>
          </a:p>
        </p:txBody>
      </p:sp>
      <p:sp>
        <p:nvSpPr>
          <p:cNvPr id="915" name="Google Shape;915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다양한 디바이스에 다양한 모양으로 변경 됨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Javascript가 없어도 CSS와 HTML만으로 구현 </a:t>
            </a:r>
            <a:endParaRPr sz="1600"/>
          </a:p>
        </p:txBody>
      </p:sp>
      <p:pic>
        <p:nvPicPr>
          <p:cNvPr id="916" name="Google Shape;91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757" y="1882139"/>
            <a:ext cx="4609107" cy="304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반응형 웹</a:t>
            </a:r>
            <a:endParaRPr/>
          </a:p>
        </p:txBody>
      </p:sp>
      <p:pic>
        <p:nvPicPr>
          <p:cNvPr id="922" name="Google Shape;92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30" y="1247829"/>
            <a:ext cx="4456749" cy="134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794" y="3299459"/>
            <a:ext cx="2217420" cy="15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17"/>
          <p:cNvSpPr/>
          <p:nvPr/>
        </p:nvSpPr>
        <p:spPr>
          <a:xfrm>
            <a:off x="2358863" y="2707284"/>
            <a:ext cx="335282" cy="38862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6787" y="234593"/>
            <a:ext cx="2601701" cy="477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</a:t>
            </a:r>
            <a:endParaRPr/>
          </a:p>
        </p:txBody>
      </p:sp>
      <p:sp>
        <p:nvSpPr>
          <p:cNvPr id="931" name="Google Shape;931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반응형 웹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페이지 하나로도 데스크톱, 태블릿PC, 스마트폰에 맞게 디자인이 자동으로 반응해서 변경되는 웹 페이지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장점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개발 효율성, 유지 보수 용이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미디어 쿼리(media query)를 사용해 개발</a:t>
            </a:r>
            <a:endParaRPr/>
          </a:p>
        </p:txBody>
      </p:sp>
      <p:pic>
        <p:nvPicPr>
          <p:cNvPr descr="C:\Users\acauser2\Desktop\강의교안 작업\fig_4455\ch08_샘플\그림 8-1.jpg" id="932" name="Google Shape;93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008" y="1869672"/>
            <a:ext cx="4369296" cy="2989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반응형 웹을 위한 설정</a:t>
            </a:r>
            <a:endParaRPr/>
          </a:p>
        </p:txBody>
      </p:sp>
      <p:sp>
        <p:nvSpPr>
          <p:cNvPr id="938" name="Google Shape;938;p119"/>
          <p:cNvSpPr txBox="1"/>
          <p:nvPr>
            <p:ph idx="1" type="body"/>
          </p:nvPr>
        </p:nvSpPr>
        <p:spPr>
          <a:xfrm>
            <a:off x="311700" y="1152474"/>
            <a:ext cx="8520600" cy="3678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뷰포트 설정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meta 태그 : 추가적인 웹 페이지 정보를 제공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뷰포트와 관련한 meta 태그 설정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viewport meta 태그 - name 속성에 viewport가 입력된 meta 태그</a:t>
            </a:r>
            <a:endParaRPr/>
          </a:p>
        </p:txBody>
      </p:sp>
      <p:grpSp>
        <p:nvGrpSpPr>
          <p:cNvPr id="939" name="Google Shape;939;p119"/>
          <p:cNvGrpSpPr/>
          <p:nvPr/>
        </p:nvGrpSpPr>
        <p:grpSpPr>
          <a:xfrm>
            <a:off x="834117" y="1885633"/>
            <a:ext cx="6563821" cy="2015807"/>
            <a:chOff x="834118" y="1885633"/>
            <a:chExt cx="5124722" cy="1573847"/>
          </a:xfrm>
        </p:grpSpPr>
        <p:pic>
          <p:nvPicPr>
            <p:cNvPr descr="C:\Users\acauser2\Desktop\강의교안 작업\fig_4455\ch08_샘플\그림 8-2.jpg" id="940" name="Google Shape;940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4118" y="1885633"/>
              <a:ext cx="4835976" cy="1147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5098" y="3175709"/>
              <a:ext cx="4903742" cy="2837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반응형 웹을 위한 설정 - viewport</a:t>
            </a:r>
            <a:endParaRPr/>
          </a:p>
        </p:txBody>
      </p:sp>
      <p:sp>
        <p:nvSpPr>
          <p:cNvPr id="947" name="Google Shape;947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뷰포트 설정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viewport meta 태그 사용하지 않기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8_샘플\코드 8-1.jpg" id="948" name="Google Shape;948;p120"/>
          <p:cNvPicPr preferRelativeResize="0"/>
          <p:nvPr/>
        </p:nvPicPr>
        <p:blipFill rotWithShape="1">
          <a:blip r:embed="rId3">
            <a:alphaModFix/>
          </a:blip>
          <a:srcRect b="0" l="0" r="13406" t="0"/>
          <a:stretch/>
        </p:blipFill>
        <p:spPr>
          <a:xfrm>
            <a:off x="962844" y="2023404"/>
            <a:ext cx="5216976" cy="201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800" y="1695746"/>
            <a:ext cx="2108860" cy="295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개발 환경 구축</a:t>
            </a:r>
            <a:endParaRPr/>
          </a:p>
        </p:txBody>
      </p:sp>
      <p:pic>
        <p:nvPicPr>
          <p:cNvPr id="146" name="Google Shape;1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053" y="1733574"/>
            <a:ext cx="5025287" cy="312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idx="1" type="body"/>
          </p:nvPr>
        </p:nvSpPr>
        <p:spPr>
          <a:xfrm>
            <a:off x="311700" y="1152475"/>
            <a:ext cx="85206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에디터 설치와 설정 (선택 사항)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웹을 위한 설정 - viewport</a:t>
            </a:r>
            <a:endParaRPr/>
          </a:p>
        </p:txBody>
      </p:sp>
      <p:sp>
        <p:nvSpPr>
          <p:cNvPr id="955" name="Google Shape;955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수평, 중앙, One True 정렬 레이아웃</a:t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뷰포트 설정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viewport meta 태그 사용하기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8_샘플\코드 8-2.jpg" id="956" name="Google Shape;956;p121"/>
          <p:cNvPicPr preferRelativeResize="0"/>
          <p:nvPr/>
        </p:nvPicPr>
        <p:blipFill rotWithShape="1">
          <a:blip r:embed="rId3">
            <a:alphaModFix/>
          </a:blip>
          <a:srcRect b="0" l="0" r="12262" t="0"/>
          <a:stretch/>
        </p:blipFill>
        <p:spPr>
          <a:xfrm>
            <a:off x="930754" y="2317309"/>
            <a:ext cx="5370139" cy="21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100" y="1632703"/>
            <a:ext cx="2179320" cy="2976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반응형 웹을 위한 설정 - viewport</a:t>
            </a:r>
            <a:endParaRPr/>
          </a:p>
        </p:txBody>
      </p:sp>
      <p:sp>
        <p:nvSpPr>
          <p:cNvPr id="963" name="Google Shape;963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뷰포트 설정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viewport meta 태그의 content 속성에 입력할 수 있는 값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8_샘플\표 8-1.jpg" id="964" name="Google Shape;96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172" y="2031318"/>
            <a:ext cx="5976664" cy="2478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반응형 웹을 위한 설정 - Images</a:t>
            </a:r>
            <a:endParaRPr/>
          </a:p>
        </p:txBody>
      </p:sp>
      <p:sp>
        <p:nvSpPr>
          <p:cNvPr id="970" name="Google Shape;970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Image resizing : 화면에 표시되는 이미지의 크기를 화면 크기에 따라 조정 되도록 설정</a:t>
            </a:r>
            <a:endParaRPr sz="1600"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Background Images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ko-KR" sz="1600"/>
              <a:t>Different Images for Different Devices</a:t>
            </a:r>
            <a:endParaRPr sz="1600"/>
          </a:p>
        </p:txBody>
      </p:sp>
      <p:pic>
        <p:nvPicPr>
          <p:cNvPr id="971" name="Google Shape;97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507" y="1647045"/>
            <a:ext cx="4291917" cy="85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506" y="2826020"/>
            <a:ext cx="5589987" cy="60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7506" y="3853604"/>
            <a:ext cx="4291918" cy="99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반응형 웹을 위한 설정 - grid-view</a:t>
            </a:r>
            <a:endParaRPr/>
          </a:p>
        </p:txBody>
      </p:sp>
      <p:sp>
        <p:nvSpPr>
          <p:cNvPr id="979" name="Google Shape;979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grid-view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웹 페이지를 디자인 할 때 페이지 요소들을 배치하기 위해 활용하는 가상의 구분선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box-sizing 속성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>
                <a:solidFill>
                  <a:srgbClr val="FF0000"/>
                </a:solidFill>
              </a:rPr>
              <a:t>box-sizing</a:t>
            </a:r>
            <a:r>
              <a:rPr lang="ko-KR"/>
              <a:t> : </a:t>
            </a:r>
            <a:r>
              <a:rPr lang="ko-KR">
                <a:solidFill>
                  <a:schemeClr val="accent1"/>
                </a:solidFill>
              </a:rPr>
              <a:t>border-box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영역 크기(width, height)에 padding, border이 포함 되도록 함.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relative positioning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.</a:t>
            </a:r>
            <a:r>
              <a:rPr lang="ko-KR">
                <a:solidFill>
                  <a:srgbClr val="C00000"/>
                </a:solidFill>
              </a:rPr>
              <a:t>menu</a:t>
            </a:r>
            <a:r>
              <a:rPr lang="ko-KR"/>
              <a:t> {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	</a:t>
            </a:r>
            <a:r>
              <a:rPr lang="ko-KR">
                <a:solidFill>
                  <a:srgbClr val="FF0000"/>
                </a:solidFill>
              </a:rPr>
              <a:t>width</a:t>
            </a:r>
            <a:r>
              <a:rPr lang="ko-KR"/>
              <a:t>: </a:t>
            </a:r>
            <a:r>
              <a:rPr lang="ko-KR">
                <a:solidFill>
                  <a:schemeClr val="accent1"/>
                </a:solidFill>
              </a:rPr>
              <a:t>25%</a:t>
            </a:r>
            <a:r>
              <a:rPr lang="ko-KR"/>
              <a:t>, </a:t>
            </a:r>
            <a:r>
              <a:rPr lang="ko-KR">
                <a:solidFill>
                  <a:srgbClr val="FF0000"/>
                </a:solidFill>
              </a:rPr>
              <a:t>float</a:t>
            </a:r>
            <a:r>
              <a:rPr lang="ko-KR"/>
              <a:t>: </a:t>
            </a:r>
            <a:r>
              <a:rPr lang="ko-KR">
                <a:solidFill>
                  <a:schemeClr val="accent1"/>
                </a:solidFill>
              </a:rPr>
              <a:t>left</a:t>
            </a:r>
            <a:r>
              <a:rPr lang="ko-KR"/>
              <a:t>;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}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.</a:t>
            </a:r>
            <a:r>
              <a:rPr lang="ko-KR">
                <a:solidFill>
                  <a:srgbClr val="C00000"/>
                </a:solidFill>
              </a:rPr>
              <a:t>menu</a:t>
            </a:r>
            <a:r>
              <a:rPr lang="ko-KR"/>
              <a:t> {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	</a:t>
            </a:r>
            <a:r>
              <a:rPr lang="ko-KR">
                <a:solidFill>
                  <a:srgbClr val="FF0000"/>
                </a:solidFill>
              </a:rPr>
              <a:t>width</a:t>
            </a:r>
            <a:r>
              <a:rPr lang="ko-KR"/>
              <a:t>: </a:t>
            </a:r>
            <a:r>
              <a:rPr lang="ko-KR">
                <a:solidFill>
                  <a:schemeClr val="accent1"/>
                </a:solidFill>
              </a:rPr>
              <a:t>75%</a:t>
            </a:r>
            <a:r>
              <a:rPr lang="ko-KR"/>
              <a:t>; </a:t>
            </a:r>
            <a:r>
              <a:rPr lang="ko-KR">
                <a:solidFill>
                  <a:srgbClr val="FF0000"/>
                </a:solidFill>
              </a:rPr>
              <a:t>float</a:t>
            </a:r>
            <a:r>
              <a:rPr lang="ko-KR"/>
              <a:t>: </a:t>
            </a:r>
            <a:r>
              <a:rPr lang="ko-KR">
                <a:solidFill>
                  <a:schemeClr val="accent1"/>
                </a:solidFill>
              </a:rPr>
              <a:t>left</a:t>
            </a:r>
            <a:r>
              <a:rPr lang="ko-KR"/>
              <a:t>;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}</a:t>
            </a:r>
            <a:endParaRPr/>
          </a:p>
        </p:txBody>
      </p:sp>
      <p:pic>
        <p:nvPicPr>
          <p:cNvPr id="980" name="Google Shape;98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799" y="2702726"/>
            <a:ext cx="4577943" cy="1977212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24"/>
          <p:cNvSpPr/>
          <p:nvPr/>
        </p:nvSpPr>
        <p:spPr>
          <a:xfrm>
            <a:off x="3860799" y="4756428"/>
            <a:ext cx="41472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https://www.w3schools.com/css/css_rwd_grid.asp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987" name="Google Shape;987;p125"/>
          <p:cNvSpPr txBox="1"/>
          <p:nvPr>
            <p:ph idx="1" type="body"/>
          </p:nvPr>
        </p:nvSpPr>
        <p:spPr>
          <a:xfrm>
            <a:off x="311700" y="1152475"/>
            <a:ext cx="8520600" cy="455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미디어 쿼리는 다음과 같은 기능을 제공 한다.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88" name="Google Shape;988;p125"/>
          <p:cNvSpPr/>
          <p:nvPr/>
        </p:nvSpPr>
        <p:spPr>
          <a:xfrm>
            <a:off x="228600" y="4718060"/>
            <a:ext cx="52730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https://www.w3schools.com/css/css3_mediaqueries.asp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25"/>
          <p:cNvSpPr/>
          <p:nvPr/>
        </p:nvSpPr>
        <p:spPr>
          <a:xfrm>
            <a:off x="563880" y="1598355"/>
            <a:ext cx="42672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뷰포트의 너비와 높이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장치의 너비와 높이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방향(태블릿/휴대전화기 가로 or 세로)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Google Shape;99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6367" y="1465808"/>
            <a:ext cx="33051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" y="3035617"/>
            <a:ext cx="43815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6368" y="2949892"/>
            <a:ext cx="37433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998" name="Google Shape;998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모니터와 프린터 구분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media 속성을 사용한 미디어 쿼리 사용하기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grpSp>
        <p:nvGrpSpPr>
          <p:cNvPr id="999" name="Google Shape;999;p126"/>
          <p:cNvGrpSpPr/>
          <p:nvPr/>
        </p:nvGrpSpPr>
        <p:grpSpPr>
          <a:xfrm>
            <a:off x="862024" y="1981200"/>
            <a:ext cx="4479596" cy="2956560"/>
            <a:chOff x="1475656" y="1310562"/>
            <a:chExt cx="6120680" cy="3589448"/>
          </a:xfrm>
        </p:grpSpPr>
        <p:pic>
          <p:nvPicPr>
            <p:cNvPr descr="C:\Users\acauser2\Desktop\강의교안 작업\fig_4455\ch08_샘플\코드 8-4.jpg" id="1000" name="Google Shape;1000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2264" y="1310562"/>
              <a:ext cx="6055874" cy="2268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5.jpg" id="1001" name="Google Shape;1001;p126"/>
            <p:cNvPicPr preferRelativeResize="0"/>
            <p:nvPr/>
          </p:nvPicPr>
          <p:blipFill rotWithShape="1">
            <a:blip r:embed="rId4">
              <a:alphaModFix/>
            </a:blip>
            <a:srcRect b="0" l="0" r="58037" t="0"/>
            <a:stretch/>
          </p:blipFill>
          <p:spPr>
            <a:xfrm>
              <a:off x="1475656" y="3597864"/>
              <a:ext cx="2830296" cy="1302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6.jpg" id="1002" name="Google Shape;1002;p126"/>
            <p:cNvPicPr preferRelativeResize="0"/>
            <p:nvPr/>
          </p:nvPicPr>
          <p:blipFill rotWithShape="1">
            <a:blip r:embed="rId5">
              <a:alphaModFix/>
            </a:blip>
            <a:srcRect b="0" l="0" r="56027" t="0"/>
            <a:stretch/>
          </p:blipFill>
          <p:spPr>
            <a:xfrm>
              <a:off x="4641040" y="3597864"/>
              <a:ext cx="2955296" cy="12961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1008" name="Google Shape;1008;p127"/>
          <p:cNvSpPr txBox="1"/>
          <p:nvPr>
            <p:ph idx="1" type="body"/>
          </p:nvPr>
        </p:nvSpPr>
        <p:spPr>
          <a:xfrm>
            <a:off x="311700" y="1152474"/>
            <a:ext cx="8520600" cy="3831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92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400"/>
              <a:buFont typeface="Noto Sans Symbols"/>
              <a:buChar char="▪"/>
            </a:pPr>
            <a:r>
              <a:rPr lang="ko-KR" sz="1200"/>
              <a:t>미디어 쿼리 설정</a:t>
            </a:r>
            <a:endParaRPr sz="1200"/>
          </a:p>
          <a:p>
            <a:pPr indent="-1651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400"/>
              <a:buChar char="▪"/>
            </a:pPr>
            <a:r>
              <a:rPr lang="ko-KR" sz="900"/>
              <a:t>@-규칙@-rule</a:t>
            </a:r>
            <a:endParaRPr sz="900"/>
          </a:p>
          <a:p>
            <a:pPr indent="-1730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200"/>
              <a:buChar char="•"/>
            </a:pPr>
            <a:r>
              <a:rPr lang="ko-KR" sz="900"/>
              <a:t>스타일시트 내부에서 특정한 규칙을 표현하는 데 사용</a:t>
            </a:r>
            <a:endParaRPr sz="900"/>
          </a:p>
          <a:p>
            <a:pPr indent="-1730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200"/>
              <a:buChar char="•"/>
            </a:pPr>
            <a:r>
              <a:rPr lang="ko-KR" sz="900"/>
              <a:t>@import 규칙 - 외부 스타일을 가져옴</a:t>
            </a:r>
            <a:endParaRPr sz="900"/>
          </a:p>
          <a:p>
            <a:pPr indent="-1730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200"/>
              <a:buChar char="•"/>
            </a:pPr>
            <a:r>
              <a:rPr lang="ko-KR" sz="900"/>
              <a:t>@font-face 규칙 - 글꼴을 추가로 정의</a:t>
            </a:r>
            <a:endParaRPr sz="90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-1651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400"/>
              <a:buChar char="▪"/>
            </a:pPr>
            <a:r>
              <a:rPr lang="ko-KR" sz="900"/>
              <a:t>media 속성</a:t>
            </a:r>
            <a:endParaRPr sz="900"/>
          </a:p>
          <a:p>
            <a:pPr indent="-1730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200"/>
              <a:buChar char="•"/>
            </a:pPr>
            <a:r>
              <a:rPr lang="ko-KR" sz="900"/>
              <a:t>link 태그에 입력해서 해당 미디어 쿼리 조건에 맞는 장치에서만 CSS 파일을 불러올 때 사용</a:t>
            </a:r>
            <a:endParaRPr sz="900"/>
          </a:p>
        </p:txBody>
      </p:sp>
      <p:grpSp>
        <p:nvGrpSpPr>
          <p:cNvPr id="1009" name="Google Shape;1009;p127"/>
          <p:cNvGrpSpPr/>
          <p:nvPr/>
        </p:nvGrpSpPr>
        <p:grpSpPr>
          <a:xfrm>
            <a:off x="1189894" y="2947873"/>
            <a:ext cx="4639942" cy="1107664"/>
            <a:chOff x="1480241" y="2654786"/>
            <a:chExt cx="6631331" cy="1807840"/>
          </a:xfrm>
        </p:grpSpPr>
        <p:pic>
          <p:nvPicPr>
            <p:cNvPr descr="C:\Users\acauser2\Desktop\강의교안 작업\fig_4455\ch08_샘플\그림 8-3.jpg" id="1010" name="Google Shape;1010;p127"/>
            <p:cNvPicPr preferRelativeResize="0"/>
            <p:nvPr/>
          </p:nvPicPr>
          <p:blipFill rotWithShape="1">
            <a:blip r:embed="rId3">
              <a:alphaModFix/>
            </a:blip>
            <a:srcRect b="52921" l="0" r="0" t="0"/>
            <a:stretch/>
          </p:blipFill>
          <p:spPr>
            <a:xfrm>
              <a:off x="1480241" y="2654786"/>
              <a:ext cx="6403391" cy="889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그림 8-3.jpg" id="1011" name="Google Shape;1011;p127"/>
            <p:cNvPicPr preferRelativeResize="0"/>
            <p:nvPr/>
          </p:nvPicPr>
          <p:blipFill rotWithShape="1">
            <a:blip r:embed="rId3">
              <a:alphaModFix/>
            </a:blip>
            <a:srcRect b="0" l="0" r="0" t="58613"/>
            <a:stretch/>
          </p:blipFill>
          <p:spPr>
            <a:xfrm>
              <a:off x="1480241" y="3652536"/>
              <a:ext cx="6631331" cy="8100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1017" name="Google Shape;1017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400"/>
              <a:t>모니터와 프린터 구분</a:t>
            </a:r>
            <a:endParaRPr sz="1400"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 sz="1100"/>
              <a:t>1. @ media 규칙을 사용한 미디어 쿼리 사용하기</a:t>
            </a:r>
            <a:endParaRPr sz="1100"/>
          </a:p>
        </p:txBody>
      </p:sp>
      <p:pic>
        <p:nvPicPr>
          <p:cNvPr descr="C:\Users\acauser2\Desktop\강의교안 작업\fig_4455\ch08_샘플\코드 8-3.jpg" id="1018" name="Google Shape;1018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286376"/>
            <a:ext cx="3883650" cy="261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8934" y="1978737"/>
            <a:ext cx="3322164" cy="142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1698" y="3645211"/>
            <a:ext cx="3299400" cy="12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1026" name="Google Shape;1026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미디어 타입과 특징</a:t>
            </a:r>
            <a:endParaRPr/>
          </a:p>
        </p:txBody>
      </p:sp>
      <p:grpSp>
        <p:nvGrpSpPr>
          <p:cNvPr id="1027" name="Google Shape;1027;p129"/>
          <p:cNvGrpSpPr/>
          <p:nvPr/>
        </p:nvGrpSpPr>
        <p:grpSpPr>
          <a:xfrm>
            <a:off x="782968" y="1653542"/>
            <a:ext cx="6547472" cy="3291838"/>
            <a:chOff x="383724" y="1024624"/>
            <a:chExt cx="7866642" cy="3352473"/>
          </a:xfrm>
        </p:grpSpPr>
        <p:pic>
          <p:nvPicPr>
            <p:cNvPr descr="C:\Users\acauser2\Desktop\강의교안 작업\fig_4455\ch08_샘플\표 8-3.jpg" id="1028" name="Google Shape;1028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11824" y="1024624"/>
              <a:ext cx="3538542" cy="1166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표 8-2.jpg" id="1029" name="Google Shape;1029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3724" y="1024626"/>
              <a:ext cx="3888432" cy="33524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1035" name="Google Shape;1035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600"/>
              <a:t>미디어 타입과 특징</a:t>
            </a:r>
            <a:endParaRPr sz="160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200"/>
              <a:t>orientation을 제외한 모든 속성은 min 접두사와 max 접두사를 붙일 수 있음</a:t>
            </a:r>
            <a:endParaRPr sz="120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200"/>
              <a:t>and 연산자를 사용해 조건을 합칠 수도 있음 </a:t>
            </a:r>
            <a:endParaRPr sz="1200"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 sz="1600"/>
          </a:p>
        </p:txBody>
      </p:sp>
      <p:pic>
        <p:nvPicPr>
          <p:cNvPr descr="C:\Users\acauser2\Desktop\강의교안 작업\fig_4455\ch08_샘플\표 8-4.jpg" id="1036" name="Google Shape;1036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7825" y="2239875"/>
            <a:ext cx="3233125" cy="278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개발 환경 구축</a:t>
            </a:r>
            <a:endParaRPr/>
          </a:p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36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ko-KR"/>
              <a:t>에디터 설치와 설정</a:t>
            </a:r>
            <a:endParaRPr b="0"/>
          </a:p>
        </p:txBody>
      </p:sp>
      <p:grpSp>
        <p:nvGrpSpPr>
          <p:cNvPr id="154" name="Google Shape;154;p14"/>
          <p:cNvGrpSpPr/>
          <p:nvPr/>
        </p:nvGrpSpPr>
        <p:grpSpPr>
          <a:xfrm>
            <a:off x="1812308" y="1614458"/>
            <a:ext cx="5692140" cy="3191486"/>
            <a:chOff x="283642" y="1254310"/>
            <a:chExt cx="7344816" cy="5189353"/>
          </a:xfrm>
        </p:grpSpPr>
        <p:pic>
          <p:nvPicPr>
            <p:cNvPr id="155" name="Google Shape;155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355" y="1283657"/>
              <a:ext cx="7191102" cy="4726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Google Shape;156;p14"/>
            <p:cNvGrpSpPr/>
            <p:nvPr/>
          </p:nvGrpSpPr>
          <p:grpSpPr>
            <a:xfrm>
              <a:off x="283642" y="1254310"/>
              <a:ext cx="7344816" cy="5189353"/>
              <a:chOff x="283642" y="1254310"/>
              <a:chExt cx="7344816" cy="5189353"/>
            </a:xfrm>
          </p:grpSpPr>
          <p:pic>
            <p:nvPicPr>
              <p:cNvPr id="157" name="Google Shape;157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642" y="1254310"/>
                <a:ext cx="7344816" cy="51893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" name="Google Shape;158;p14"/>
              <p:cNvSpPr/>
              <p:nvPr/>
            </p:nvSpPr>
            <p:spPr>
              <a:xfrm>
                <a:off x="453782" y="2950495"/>
                <a:ext cx="232016" cy="32004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821988" y="1743509"/>
                <a:ext cx="588801" cy="32004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2423160" y="2310805"/>
                <a:ext cx="415052" cy="179071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859706" y="2950495"/>
                <a:ext cx="830790" cy="364634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400" u="none" cap="none" strike="noStrike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클릭</a:t>
                </a:r>
                <a:endParaRPr b="0" i="0" sz="1400" u="none" cap="none" strike="noStrik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3051822" y="2171022"/>
                <a:ext cx="830790" cy="364634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400" u="none" cap="none" strike="noStrike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클릭</a:t>
                </a:r>
                <a:endParaRPr b="0" i="0" sz="1400" u="none" cap="none" strike="noStrik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1471215" y="1721212"/>
                <a:ext cx="1587138" cy="364634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400" u="none" cap="none" strike="noStrike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Korean 입력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1042" name="Google Shape;1042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Media Features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max-width, max-height : 디바이스 화면(브라우저)의 너비, 높이 최대치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min-width, min-height : 디바이스 화면(브라우저)의 너비, 높이 최소치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max-color, max-color-index : 디바이스의 표현 가능한 최대 컬러 비트 수, 최대 컬러 갯수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orientation : 화면(viewport) 표시 방향(landscape or portrait)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max-aspect-ratio, min-aspect-ratio : 화면의 가로:세로 비율 최대치, 최소치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resolution : 출력 디바이스의 해상도 (dpi, dpcm)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/>
              <a:t>	</a:t>
            </a:r>
            <a:r>
              <a:rPr b="1" lang="ko-KR" sz="1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</a:t>
            </a:r>
            <a:r>
              <a:rPr b="1" lang="ko-KR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b="1" lang="ko-KR" sz="1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ko-KR" sz="1600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48px</a:t>
            </a:r>
            <a:r>
              <a:rPr b="1" lang="ko-KR" sz="1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) and (</a:t>
            </a:r>
            <a:r>
              <a:rPr b="1" lang="ko-KR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b="1" lang="ko-KR" sz="1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ko-KR" sz="1600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b="1" lang="ko-KR" sz="16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ko-KR" sz="16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-KR" sz="1600">
                <a:latin typeface="Consolas"/>
                <a:ea typeface="Consolas"/>
                <a:cs typeface="Consolas"/>
                <a:sym typeface="Consolas"/>
              </a:rPr>
              <a:t>	...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-KR" sz="16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1048" name="Google Shape;1048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400"/>
              <a:t>스마트폰, 태블릿PC, 데스크톱 구분(1)</a:t>
            </a:r>
            <a:endParaRPr sz="1400"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100"/>
              <a:t>스마트폰 -빨간색 배경</a:t>
            </a:r>
            <a:endParaRPr sz="1100"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100"/>
              <a:t>태블릿PC 세로 화면 - 초록색 배경</a:t>
            </a:r>
            <a:endParaRPr sz="1100"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100"/>
              <a:t>태블릿PC 가로 화면과 데스크톱 - 파란색 배경</a:t>
            </a:r>
            <a:endParaRPr sz="1100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400"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400"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400"/>
          </a:p>
        </p:txBody>
      </p:sp>
      <p:pic>
        <p:nvPicPr>
          <p:cNvPr descr="C:\Users\acauser2\Desktop\강의교안 작업\fig_4455\ch08_샘플\코드 8-7(a).jpg" id="1049" name="Google Shape;1049;p132"/>
          <p:cNvPicPr preferRelativeResize="0"/>
          <p:nvPr/>
        </p:nvPicPr>
        <p:blipFill rotWithShape="1">
          <a:blip r:embed="rId3">
            <a:alphaModFix/>
          </a:blip>
          <a:srcRect b="4230" l="0" r="0" t="0"/>
          <a:stretch/>
        </p:blipFill>
        <p:spPr>
          <a:xfrm>
            <a:off x="853440" y="2438399"/>
            <a:ext cx="4937760" cy="2499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1055" name="Google Shape;1055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스마트폰, 태블릿PC, 데스크톱 구분(2)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grpSp>
        <p:nvGrpSpPr>
          <p:cNvPr id="1056" name="Google Shape;1056;p133"/>
          <p:cNvGrpSpPr/>
          <p:nvPr/>
        </p:nvGrpSpPr>
        <p:grpSpPr>
          <a:xfrm>
            <a:off x="752912" y="1685383"/>
            <a:ext cx="5952688" cy="3267617"/>
            <a:chOff x="539552" y="1167594"/>
            <a:chExt cx="8352928" cy="3919779"/>
          </a:xfrm>
        </p:grpSpPr>
        <p:pic>
          <p:nvPicPr>
            <p:cNvPr descr="C:\Users\acauser2\Desktop\강의교안 작업\fig_4455\ch08_샘플\코드 8-7(b).jpg" id="1057" name="Google Shape;1057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552" y="1167594"/>
              <a:ext cx="6264696" cy="20456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8" name="Google Shape;1058;p133"/>
            <p:cNvGrpSpPr/>
            <p:nvPr/>
          </p:nvGrpSpPr>
          <p:grpSpPr>
            <a:xfrm>
              <a:off x="2558672" y="2895786"/>
              <a:ext cx="6333808" cy="2191587"/>
              <a:chOff x="2558672" y="3861048"/>
              <a:chExt cx="6333808" cy="2922116"/>
            </a:xfrm>
          </p:grpSpPr>
          <p:pic>
            <p:nvPicPr>
              <p:cNvPr id="1059" name="Google Shape;1059;p1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558672" y="3863741"/>
                <a:ext cx="1640358" cy="2919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0" name="Google Shape;1060;p1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343045" y="3861048"/>
                <a:ext cx="1906138" cy="2516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1" name="Google Shape;1061;p13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59269" y="3863741"/>
                <a:ext cx="2533211" cy="18936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웹을 위한 설정 - 미디어 쿼리(Media Queries)</a:t>
            </a:r>
            <a:endParaRPr/>
          </a:p>
        </p:txBody>
      </p:sp>
      <p:sp>
        <p:nvSpPr>
          <p:cNvPr id="1067" name="Google Shape;1067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/>
              <a:t>화면 방향 전환</a:t>
            </a:r>
            <a:endParaRPr sz="1600"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200"/>
              <a:t>orientation 속성 사용 - 화면 방향에 따라 다른 배경 색상을 적용</a:t>
            </a:r>
            <a:endParaRPr sz="1200"/>
          </a:p>
        </p:txBody>
      </p:sp>
      <p:grpSp>
        <p:nvGrpSpPr>
          <p:cNvPr id="1068" name="Google Shape;1068;p134"/>
          <p:cNvGrpSpPr/>
          <p:nvPr/>
        </p:nvGrpSpPr>
        <p:grpSpPr>
          <a:xfrm>
            <a:off x="784860" y="1924837"/>
            <a:ext cx="6629400" cy="2974823"/>
            <a:chOff x="539553" y="1221600"/>
            <a:chExt cx="7575375" cy="3910727"/>
          </a:xfrm>
        </p:grpSpPr>
        <p:grpSp>
          <p:nvGrpSpPr>
            <p:cNvPr id="1069" name="Google Shape;1069;p134"/>
            <p:cNvGrpSpPr/>
            <p:nvPr/>
          </p:nvGrpSpPr>
          <p:grpSpPr>
            <a:xfrm>
              <a:off x="539553" y="1221600"/>
              <a:ext cx="5358027" cy="2916323"/>
              <a:chOff x="539552" y="1844825"/>
              <a:chExt cx="5885774" cy="4271427"/>
            </a:xfrm>
          </p:grpSpPr>
          <p:pic>
            <p:nvPicPr>
              <p:cNvPr descr="C:\Users\acauser2\Desktop\강의교안 작업\fig_4455\ch08_샘플\코드 8-8(a).jpg" id="1070" name="Google Shape;1070;p1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9552" y="1844825"/>
                <a:ext cx="5874206" cy="13681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acauser2\Desktop\강의교안 작업\fig_4455\ch08_샘플\코드 8-8(b).jpg" id="1071" name="Google Shape;1071;p1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136"/>
              <a:stretch/>
            </p:blipFill>
            <p:spPr>
              <a:xfrm>
                <a:off x="564953" y="2984252"/>
                <a:ext cx="5860373" cy="3132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2" name="Google Shape;1072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72200" y="2822123"/>
              <a:ext cx="1742728" cy="231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1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06850" y="3831816"/>
              <a:ext cx="3093343" cy="13005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반응형 웹 패턴</a:t>
            </a:r>
            <a:endParaRPr/>
          </a:p>
        </p:txBody>
      </p:sp>
      <p:sp>
        <p:nvSpPr>
          <p:cNvPr id="1079" name="Google Shape;1079;p135"/>
          <p:cNvSpPr txBox="1"/>
          <p:nvPr>
            <p:ph idx="1" type="body"/>
          </p:nvPr>
        </p:nvSpPr>
        <p:spPr>
          <a:xfrm>
            <a:off x="311700" y="1152475"/>
            <a:ext cx="2324820" cy="539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600"/>
              <a:t>반응형 웹 패턴</a:t>
            </a:r>
            <a:endParaRPr sz="1600"/>
          </a:p>
        </p:txBody>
      </p:sp>
      <p:grpSp>
        <p:nvGrpSpPr>
          <p:cNvPr id="1080" name="Google Shape;1080;p135"/>
          <p:cNvGrpSpPr/>
          <p:nvPr/>
        </p:nvGrpSpPr>
        <p:grpSpPr>
          <a:xfrm>
            <a:off x="2590800" y="1181100"/>
            <a:ext cx="4183380" cy="3749040"/>
            <a:chOff x="539552" y="923282"/>
            <a:chExt cx="4896544" cy="4187422"/>
          </a:xfrm>
        </p:grpSpPr>
        <p:pic>
          <p:nvPicPr>
            <p:cNvPr descr="C:\Users\acauser2\Desktop\강의교안 작업\fig_4455\ch08_샘플\그림 8-5.jpg" id="1081" name="Google Shape;1081;p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552" y="3120382"/>
              <a:ext cx="4896544" cy="1990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그림 8-4.jpg" id="1082" name="Google Shape;1082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9552" y="923282"/>
              <a:ext cx="4896544" cy="21444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PWA</a:t>
            </a:r>
            <a:endParaRPr/>
          </a:p>
        </p:txBody>
      </p:sp>
      <p:sp>
        <p:nvSpPr>
          <p:cNvPr id="1088" name="Google Shape;1088;p136"/>
          <p:cNvSpPr txBox="1"/>
          <p:nvPr>
            <p:ph idx="1" type="body"/>
          </p:nvPr>
        </p:nvSpPr>
        <p:spPr>
          <a:xfrm>
            <a:off x="311700" y="1152475"/>
            <a:ext cx="8520600" cy="5086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PWA - Progressive Web App</a:t>
            </a:r>
            <a:endParaRPr/>
          </a:p>
        </p:txBody>
      </p:sp>
      <p:pic>
        <p:nvPicPr>
          <p:cNvPr id="1089" name="Google Shape;108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98" y="1775229"/>
            <a:ext cx="4133429" cy="27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36"/>
          <p:cNvSpPr/>
          <p:nvPr/>
        </p:nvSpPr>
        <p:spPr>
          <a:xfrm>
            <a:off x="311573" y="4721447"/>
            <a:ext cx="68207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https://developer.mozilla.org/ko/docs/Web/Progressive_web_apps/Introduction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과정 실습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 실습</a:t>
            </a:r>
            <a:endParaRPr/>
          </a:p>
        </p:txBody>
      </p:sp>
      <p:sp>
        <p:nvSpPr>
          <p:cNvPr id="1101" name="Google Shape;1101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200"/>
              <a:t>반응형 웹 패턴</a:t>
            </a:r>
            <a:endParaRPr sz="120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050"/>
              <a:t>규칙</a:t>
            </a:r>
            <a:endParaRPr sz="1050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000"/>
              <a:t>HTML 태그 구성은 모바일 장치를 기준으로 함</a:t>
            </a:r>
            <a:endParaRPr sz="1000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000"/>
              <a:t>float 태그의 left와 right를 활용해 적당한 위치에 놓음</a:t>
            </a:r>
            <a:endParaRPr sz="1000"/>
          </a:p>
          <a:p>
            <a:pPr indent="-2619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200"/>
              <a:t>반응형 웹 패턴 ➊ (1)</a:t>
            </a:r>
            <a:endParaRPr sz="120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 sz="1050"/>
              <a:t>1. 데스크톱에서는 메뉴가 왼쪽에 있고, 모바일 장치에서는 메뉴가 위쪽에 있는 패턴</a:t>
            </a:r>
            <a:endParaRPr sz="1050"/>
          </a:p>
        </p:txBody>
      </p:sp>
      <p:pic>
        <p:nvPicPr>
          <p:cNvPr descr="C:\Users\acauser2\Desktop\강의교안 작업\fig_4455\ch08_샘플\코드 8-9.jpg" id="1102" name="Google Shape;1102;p138"/>
          <p:cNvPicPr preferRelativeResize="0"/>
          <p:nvPr/>
        </p:nvPicPr>
        <p:blipFill rotWithShape="1">
          <a:blip r:embed="rId3">
            <a:alphaModFix/>
          </a:blip>
          <a:srcRect b="31807" l="0" r="0" t="0"/>
          <a:stretch/>
        </p:blipFill>
        <p:spPr>
          <a:xfrm>
            <a:off x="4400622" y="445028"/>
            <a:ext cx="4431675" cy="252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 실습</a:t>
            </a:r>
            <a:endParaRPr/>
          </a:p>
        </p:txBody>
      </p:sp>
      <p:sp>
        <p:nvSpPr>
          <p:cNvPr id="1108" name="Google Shape;1108;p139"/>
          <p:cNvSpPr txBox="1"/>
          <p:nvPr>
            <p:ph idx="1" type="body"/>
          </p:nvPr>
        </p:nvSpPr>
        <p:spPr>
          <a:xfrm>
            <a:off x="311700" y="1152475"/>
            <a:ext cx="85206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/>
              <a:t>반응형 웹 패턴 ➊ (2)</a:t>
            </a:r>
            <a:endParaRPr sz="140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 sz="1100"/>
              <a:t>1. 데스크톱에서는 메뉴가 왼쪽에 있고, 모바일 장치에서는 메뉴가 위쪽에 있는 패턴</a:t>
            </a:r>
            <a:endParaRPr sz="1100"/>
          </a:p>
        </p:txBody>
      </p:sp>
      <p:grpSp>
        <p:nvGrpSpPr>
          <p:cNvPr id="1109" name="Google Shape;1109;p139"/>
          <p:cNvGrpSpPr/>
          <p:nvPr/>
        </p:nvGrpSpPr>
        <p:grpSpPr>
          <a:xfrm>
            <a:off x="1699671" y="2273623"/>
            <a:ext cx="5744649" cy="2649670"/>
            <a:chOff x="683568" y="1329612"/>
            <a:chExt cx="8144972" cy="3591799"/>
          </a:xfrm>
        </p:grpSpPr>
        <p:pic>
          <p:nvPicPr>
            <p:cNvPr descr="C:\Users\acauser2\Desktop\강의교안 작업\fig_4455\ch08_샘플\코드 8-9.jpg" id="1110" name="Google Shape;1110;p139"/>
            <p:cNvPicPr preferRelativeResize="0"/>
            <p:nvPr/>
          </p:nvPicPr>
          <p:blipFill rotWithShape="1">
            <a:blip r:embed="rId3">
              <a:alphaModFix/>
            </a:blip>
            <a:srcRect b="0" l="0" r="0" t="68193"/>
            <a:stretch/>
          </p:blipFill>
          <p:spPr>
            <a:xfrm>
              <a:off x="683568" y="1329612"/>
              <a:ext cx="4752528" cy="132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9(b).jpg" id="1111" name="Google Shape;1111;p139"/>
            <p:cNvPicPr preferRelativeResize="0"/>
            <p:nvPr/>
          </p:nvPicPr>
          <p:blipFill rotWithShape="1">
            <a:blip r:embed="rId4">
              <a:alphaModFix/>
            </a:blip>
            <a:srcRect b="2999" l="0" r="0" t="3015"/>
            <a:stretch/>
          </p:blipFill>
          <p:spPr>
            <a:xfrm>
              <a:off x="709856" y="2588895"/>
              <a:ext cx="4752000" cy="2332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2" name="Google Shape;1112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24938" y="1329612"/>
              <a:ext cx="4003602" cy="1242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3079" y="2674168"/>
              <a:ext cx="1665461" cy="22198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 실습</a:t>
            </a:r>
            <a:endParaRPr/>
          </a:p>
        </p:txBody>
      </p:sp>
      <p:sp>
        <p:nvSpPr>
          <p:cNvPr id="1119" name="Google Shape;1119;p140"/>
          <p:cNvSpPr txBox="1"/>
          <p:nvPr>
            <p:ph idx="1" type="body"/>
          </p:nvPr>
        </p:nvSpPr>
        <p:spPr>
          <a:xfrm>
            <a:off x="311700" y="1017725"/>
            <a:ext cx="85206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/>
              <a:t>반응형 웹 패턴 ➋ (1)</a:t>
            </a:r>
            <a:endParaRPr sz="140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 sz="1100"/>
              <a:t>2. 데스크톱에서는 메뉴가 오른쪽에 있고, 모바일 장치에서는 메뉴가 위쪽에 있는 패턴</a:t>
            </a:r>
            <a:endParaRPr sz="1100"/>
          </a:p>
        </p:txBody>
      </p:sp>
      <p:pic>
        <p:nvPicPr>
          <p:cNvPr descr="C:\Users\acauser2\Desktop\강의교안 작업\fig_4455\ch08_샘플\코드 8-10(a).jpg" id="1120" name="Google Shape;1120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000" y="1944700"/>
            <a:ext cx="4156000" cy="30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169" name="Google Shape;169;p15"/>
          <p:cNvSpPr txBox="1"/>
          <p:nvPr>
            <p:ph idx="1" type="body"/>
          </p:nvPr>
        </p:nvSpPr>
        <p:spPr>
          <a:xfrm>
            <a:off x="311700" y="1152475"/>
            <a:ext cx="8520600" cy="1331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36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ko-KR"/>
              <a:t>에디터 설치와 설정</a:t>
            </a:r>
            <a:endParaRPr b="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D2Coding 글꼴 (선택 사항)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(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https://github.com/naver/d2codingfont</a:t>
            </a:r>
            <a:r>
              <a:rPr lang="ko-KR"/>
              <a:t> )</a:t>
            </a:r>
            <a:endParaRPr b="0"/>
          </a:p>
        </p:txBody>
      </p:sp>
      <p:pic>
        <p:nvPicPr>
          <p:cNvPr id="170" name="Google Shape;1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720" y="1226820"/>
            <a:ext cx="3680440" cy="355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 실습</a:t>
            </a:r>
            <a:endParaRPr/>
          </a:p>
        </p:txBody>
      </p:sp>
      <p:sp>
        <p:nvSpPr>
          <p:cNvPr id="1126" name="Google Shape;1126;p141"/>
          <p:cNvSpPr txBox="1"/>
          <p:nvPr>
            <p:ph idx="1" type="body"/>
          </p:nvPr>
        </p:nvSpPr>
        <p:spPr>
          <a:xfrm>
            <a:off x="281275" y="975450"/>
            <a:ext cx="85206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/>
              <a:t>반응형 웹 패턴 ➋ (2)</a:t>
            </a:r>
            <a:endParaRPr sz="140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 sz="1100"/>
              <a:t>2. 데스크톱에서는 메뉴가 오른쪽에 있고, 모바일 장치에서는 메뉴가 위쪽에 있는 패턴</a:t>
            </a:r>
            <a:endParaRPr b="1" sz="1100"/>
          </a:p>
        </p:txBody>
      </p:sp>
      <p:grpSp>
        <p:nvGrpSpPr>
          <p:cNvPr id="1127" name="Google Shape;1127;p141"/>
          <p:cNvGrpSpPr/>
          <p:nvPr/>
        </p:nvGrpSpPr>
        <p:grpSpPr>
          <a:xfrm>
            <a:off x="1813954" y="1965867"/>
            <a:ext cx="5516103" cy="2901035"/>
            <a:chOff x="539552" y="1383618"/>
            <a:chExt cx="8466774" cy="3527523"/>
          </a:xfrm>
        </p:grpSpPr>
        <p:grpSp>
          <p:nvGrpSpPr>
            <p:cNvPr id="1128" name="Google Shape;1128;p141"/>
            <p:cNvGrpSpPr/>
            <p:nvPr/>
          </p:nvGrpSpPr>
          <p:grpSpPr>
            <a:xfrm>
              <a:off x="539552" y="1383618"/>
              <a:ext cx="5184576" cy="2775860"/>
              <a:chOff x="467544" y="1700808"/>
              <a:chExt cx="7082408" cy="5055964"/>
            </a:xfrm>
          </p:grpSpPr>
          <p:pic>
            <p:nvPicPr>
              <p:cNvPr descr="C:\Users\acauser2\Desktop\강의교안 작업\fig_4455\ch08_샘플\코드 8-10(b).jpg" id="1129" name="Google Shape;1129;p1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67544" y="1700808"/>
                <a:ext cx="7077075" cy="281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acauser2\Desktop\강의교안 작업\fig_4455\ch08_샘플\코드 8-10(c).jpg" id="1130" name="Google Shape;1130;p141"/>
              <p:cNvPicPr preferRelativeResize="0"/>
              <p:nvPr/>
            </p:nvPicPr>
            <p:blipFill rotWithShape="1">
              <a:blip r:embed="rId4">
                <a:alphaModFix/>
              </a:blip>
              <a:srcRect b="7083" l="0" r="0" t="5001"/>
              <a:stretch/>
            </p:blipFill>
            <p:spPr>
              <a:xfrm>
                <a:off x="539552" y="4077072"/>
                <a:ext cx="7010400" cy="267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31" name="Google Shape;1131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55976" y="1383618"/>
              <a:ext cx="4650350" cy="143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" name="Google Shape;1132;p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80312" y="2800065"/>
              <a:ext cx="1588098" cy="2111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 실습</a:t>
            </a:r>
            <a:endParaRPr/>
          </a:p>
        </p:txBody>
      </p:sp>
      <p:sp>
        <p:nvSpPr>
          <p:cNvPr id="1138" name="Google Shape;1138;p142"/>
          <p:cNvSpPr txBox="1"/>
          <p:nvPr>
            <p:ph idx="1" type="body"/>
          </p:nvPr>
        </p:nvSpPr>
        <p:spPr>
          <a:xfrm>
            <a:off x="389200" y="863550"/>
            <a:ext cx="85206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/>
              <a:t>반응형 웹 패턴 ➌ (1)</a:t>
            </a:r>
            <a:endParaRPr sz="140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 sz="1100"/>
              <a:t>3. 데스크톱에서는 메뉴가 왼쪽에 있고, 모바일 장치에서는 메뉴가 아래쪽에 있는 패턴</a:t>
            </a:r>
            <a:endParaRPr sz="1100"/>
          </a:p>
        </p:txBody>
      </p:sp>
      <p:grpSp>
        <p:nvGrpSpPr>
          <p:cNvPr id="1139" name="Google Shape;1139;p142"/>
          <p:cNvGrpSpPr/>
          <p:nvPr/>
        </p:nvGrpSpPr>
        <p:grpSpPr>
          <a:xfrm>
            <a:off x="2325130" y="1789623"/>
            <a:ext cx="4121911" cy="3184499"/>
            <a:chOff x="683568" y="1772816"/>
            <a:chExt cx="4896544" cy="4616554"/>
          </a:xfrm>
        </p:grpSpPr>
        <p:pic>
          <p:nvPicPr>
            <p:cNvPr descr="C:\Users\acauser2\Desktop\강의교안 작업\fig_4455\ch08_샘플\코드 8-11(a).jpg" id="1140" name="Google Shape;1140;p1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3568" y="1772816"/>
              <a:ext cx="4896544" cy="1280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11(b).jpg" id="1141" name="Google Shape;1141;p142"/>
            <p:cNvPicPr preferRelativeResize="0"/>
            <p:nvPr/>
          </p:nvPicPr>
          <p:blipFill rotWithShape="1">
            <a:blip r:embed="rId4">
              <a:alphaModFix/>
            </a:blip>
            <a:srcRect b="32050" l="0" r="0" t="2544"/>
            <a:stretch/>
          </p:blipFill>
          <p:spPr>
            <a:xfrm>
              <a:off x="683568" y="2780927"/>
              <a:ext cx="4896544" cy="36084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반응형 웹 실습</a:t>
            </a:r>
            <a:endParaRPr/>
          </a:p>
        </p:txBody>
      </p:sp>
      <p:sp>
        <p:nvSpPr>
          <p:cNvPr id="1147" name="Google Shape;1147;p143"/>
          <p:cNvSpPr txBox="1"/>
          <p:nvPr>
            <p:ph idx="1" type="body"/>
          </p:nvPr>
        </p:nvSpPr>
        <p:spPr>
          <a:xfrm>
            <a:off x="311700" y="976325"/>
            <a:ext cx="8520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반응형 웹 패턴 ➌ (2)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데스크톱에서는 메뉴가 왼쪽에 있고, 모바일 장치에서는 메뉴가 아래쪽에 있는 패턴</a:t>
            </a:r>
            <a:endParaRPr/>
          </a:p>
        </p:txBody>
      </p:sp>
      <p:grpSp>
        <p:nvGrpSpPr>
          <p:cNvPr id="1148" name="Google Shape;1148;p143"/>
          <p:cNvGrpSpPr/>
          <p:nvPr/>
        </p:nvGrpSpPr>
        <p:grpSpPr>
          <a:xfrm>
            <a:off x="1189204" y="1980723"/>
            <a:ext cx="6154399" cy="2964501"/>
            <a:chOff x="527706" y="1329613"/>
            <a:chExt cx="8406500" cy="3685357"/>
          </a:xfrm>
        </p:grpSpPr>
        <p:grpSp>
          <p:nvGrpSpPr>
            <p:cNvPr id="1149" name="Google Shape;1149;p143"/>
            <p:cNvGrpSpPr/>
            <p:nvPr/>
          </p:nvGrpSpPr>
          <p:grpSpPr>
            <a:xfrm>
              <a:off x="527706" y="1383618"/>
              <a:ext cx="5195846" cy="3631352"/>
              <a:chOff x="527706" y="1844824"/>
              <a:chExt cx="5195846" cy="4841802"/>
            </a:xfrm>
          </p:grpSpPr>
          <p:pic>
            <p:nvPicPr>
              <p:cNvPr descr="C:\Users\acauser2\Desktop\강의교안 작업\fig_4455\ch08_샘플\코드 8-11(b).jpg" id="1150" name="Google Shape;1150;p1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54379"/>
              <a:stretch/>
            </p:blipFill>
            <p:spPr>
              <a:xfrm>
                <a:off x="539551" y="1844824"/>
                <a:ext cx="5183349" cy="26642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acauser2\Desktop\강의교안 작업\fig_4455\ch08_샘플\코드 8-11(c).jpg" id="1151" name="Google Shape;1151;p14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9552" y="4149080"/>
                <a:ext cx="5184000" cy="15700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acauser2\Desktop\강의교안 작업\fig_4455\ch08_샘플\코드 8-11(d).jpg" id="1152" name="Google Shape;1152;p143"/>
              <p:cNvPicPr preferRelativeResize="0"/>
              <p:nvPr/>
            </p:nvPicPr>
            <p:blipFill rotWithShape="1">
              <a:blip r:embed="rId5">
                <a:alphaModFix/>
              </a:blip>
              <a:srcRect b="11835" l="0" r="0" t="10191"/>
              <a:stretch/>
            </p:blipFill>
            <p:spPr>
              <a:xfrm>
                <a:off x="527706" y="5629275"/>
                <a:ext cx="5184000" cy="10573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53" name="Google Shape;1153;p1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55977" y="1329613"/>
              <a:ext cx="4547667" cy="1410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1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08305" y="2787774"/>
              <a:ext cx="1625901" cy="21656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응형 웹 실습</a:t>
            </a:r>
            <a:endParaRPr/>
          </a:p>
        </p:txBody>
      </p:sp>
      <p:sp>
        <p:nvSpPr>
          <p:cNvPr id="1160" name="Google Shape;1160;p144"/>
          <p:cNvSpPr txBox="1"/>
          <p:nvPr>
            <p:ph idx="1" type="body"/>
          </p:nvPr>
        </p:nvSpPr>
        <p:spPr>
          <a:xfrm>
            <a:off x="311700" y="969275"/>
            <a:ext cx="85206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/>
              <a:t>반응형 웹 패턴 ➍ (1)</a:t>
            </a:r>
            <a:endParaRPr sz="140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 sz="1100"/>
              <a:t>4. 데스크톱에서는 메뉴가 오른쪽에 있고, 모바일 장치에서는 메뉴가 아래쪽에 있는 패턴</a:t>
            </a:r>
            <a:endParaRPr sz="1100"/>
          </a:p>
        </p:txBody>
      </p:sp>
      <p:grpSp>
        <p:nvGrpSpPr>
          <p:cNvPr id="1161" name="Google Shape;1161;p144"/>
          <p:cNvGrpSpPr/>
          <p:nvPr/>
        </p:nvGrpSpPr>
        <p:grpSpPr>
          <a:xfrm>
            <a:off x="2268978" y="1930516"/>
            <a:ext cx="4606036" cy="3090362"/>
            <a:chOff x="467543" y="1700808"/>
            <a:chExt cx="5328593" cy="4011373"/>
          </a:xfrm>
        </p:grpSpPr>
        <p:pic>
          <p:nvPicPr>
            <p:cNvPr descr="C:\Users\acauser2\Desktop\강의교안 작업\fig_4455\ch08_샘플\코드 8-12(a).jpg" id="1162" name="Google Shape;1162;p1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7543" y="1700808"/>
              <a:ext cx="5328593" cy="2311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12(b).jpg" id="1163" name="Google Shape;1163;p144"/>
            <p:cNvPicPr preferRelativeResize="0"/>
            <p:nvPr/>
          </p:nvPicPr>
          <p:blipFill rotWithShape="1">
            <a:blip r:embed="rId4">
              <a:alphaModFix/>
            </a:blip>
            <a:srcRect b="59192" l="0" r="0" t="3234"/>
            <a:stretch/>
          </p:blipFill>
          <p:spPr>
            <a:xfrm>
              <a:off x="467545" y="3835648"/>
              <a:ext cx="5328591" cy="18765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반응형 웹 실습</a:t>
            </a:r>
            <a:endParaRPr/>
          </a:p>
        </p:txBody>
      </p:sp>
      <p:sp>
        <p:nvSpPr>
          <p:cNvPr id="1169" name="Google Shape;1169;p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반응형 웹 패턴 ➍ (2)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4. 데스크톱에서는 메뉴가 오른쪽에 있고, 모바일 장치에서는 메뉴가 아래쪽에 있는 패턴</a:t>
            </a:r>
            <a:endParaRPr/>
          </a:p>
        </p:txBody>
      </p:sp>
      <p:grpSp>
        <p:nvGrpSpPr>
          <p:cNvPr id="1170" name="Google Shape;1170;p145"/>
          <p:cNvGrpSpPr/>
          <p:nvPr/>
        </p:nvGrpSpPr>
        <p:grpSpPr>
          <a:xfrm>
            <a:off x="1150078" y="1950720"/>
            <a:ext cx="5548482" cy="2983630"/>
            <a:chOff x="408236" y="1221600"/>
            <a:chExt cx="8500954" cy="3921901"/>
          </a:xfrm>
        </p:grpSpPr>
        <p:grpSp>
          <p:nvGrpSpPr>
            <p:cNvPr id="1171" name="Google Shape;1171;p145"/>
            <p:cNvGrpSpPr/>
            <p:nvPr/>
          </p:nvGrpSpPr>
          <p:grpSpPr>
            <a:xfrm>
              <a:off x="408236" y="1221600"/>
              <a:ext cx="5243884" cy="3921901"/>
              <a:chOff x="408236" y="1556792"/>
              <a:chExt cx="5304700" cy="5289846"/>
            </a:xfrm>
          </p:grpSpPr>
          <p:pic>
            <p:nvPicPr>
              <p:cNvPr descr="C:\Users\acauser2\Desktop\강의교안 작업\fig_4455\ch08_샘플\코드 8-12(b).jpg" id="1172" name="Google Shape;1172;p1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43724"/>
              <a:stretch/>
            </p:blipFill>
            <p:spPr>
              <a:xfrm>
                <a:off x="408236" y="1556792"/>
                <a:ext cx="5301236" cy="2796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acauser2\Desktop\강의교안 작업\fig_4455\ch08_샘플\코드 8-12(c).jpg" id="1173" name="Google Shape;1173;p145"/>
              <p:cNvPicPr preferRelativeResize="0"/>
              <p:nvPr/>
            </p:nvPicPr>
            <p:blipFill rotWithShape="1">
              <a:blip r:embed="rId4">
                <a:alphaModFix/>
              </a:blip>
              <a:srcRect b="8294" l="0" r="0" t="0"/>
              <a:stretch/>
            </p:blipFill>
            <p:spPr>
              <a:xfrm>
                <a:off x="420936" y="4310558"/>
                <a:ext cx="5292000" cy="2536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74" name="Google Shape;1174;p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88024" y="1275606"/>
              <a:ext cx="4121166" cy="12752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1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4288" y="2571750"/>
              <a:ext cx="1728190" cy="2297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반응형 웹 실습</a:t>
            </a:r>
            <a:endParaRPr/>
          </a:p>
        </p:txBody>
      </p:sp>
      <p:pic>
        <p:nvPicPr>
          <p:cNvPr id="1181" name="Google Shape;118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5985" y="1280160"/>
            <a:ext cx="2155143" cy="341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263423"/>
            <a:ext cx="4061460" cy="345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46"/>
          <p:cNvSpPr/>
          <p:nvPr/>
        </p:nvSpPr>
        <p:spPr>
          <a:xfrm>
            <a:off x="5044440" y="2697480"/>
            <a:ext cx="586740" cy="3962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부트스트랩 소개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Insert CSS</a:t>
            </a:r>
            <a:endParaRPr/>
          </a:p>
        </p:txBody>
      </p:sp>
      <p:sp>
        <p:nvSpPr>
          <p:cNvPr id="1194" name="Google Shape;1194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/>
              <a:t>inline CSS : 하나의 특정 element에 스타일 적용 할 때 사용. steyle 속성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/>
              <a:t>internal CSS : 한 페이지 내 여러 엘리먼트에 같은 스타일 적용할 때 사용. &lt;style&gt;태그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/>
              <a:t>external CSS : 외부의 별도 css파일에 정의된 스타일을 html페이지에서 &lt;link&gt;로 참조</a:t>
            </a:r>
            <a:endParaRPr sz="1600"/>
          </a:p>
        </p:txBody>
      </p:sp>
      <p:pic>
        <p:nvPicPr>
          <p:cNvPr id="1195" name="Google Shape;1195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75" y="2927150"/>
            <a:ext cx="2539850" cy="5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5608" y="2517036"/>
            <a:ext cx="2047868" cy="172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7250" y="3028950"/>
            <a:ext cx="3115051" cy="3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48"/>
          <p:cNvSpPr txBox="1"/>
          <p:nvPr/>
        </p:nvSpPr>
        <p:spPr>
          <a:xfrm>
            <a:off x="935796" y="4447511"/>
            <a:ext cx="102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inline 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48"/>
          <p:cNvSpPr txBox="1"/>
          <p:nvPr/>
        </p:nvSpPr>
        <p:spPr>
          <a:xfrm>
            <a:off x="3492180" y="4447512"/>
            <a:ext cx="11913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48"/>
          <p:cNvSpPr txBox="1"/>
          <p:nvPr/>
        </p:nvSpPr>
        <p:spPr>
          <a:xfrm>
            <a:off x="6556452" y="4447489"/>
            <a:ext cx="124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Insert JS</a:t>
            </a:r>
            <a:endParaRPr/>
          </a:p>
        </p:txBody>
      </p:sp>
      <p:sp>
        <p:nvSpPr>
          <p:cNvPr id="1206" name="Google Shape;1206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/>
              <a:t>inline JS : 하나의 특정 element에 이벤트 추가하여 직접 코딩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/>
              <a:t>internal JS : &lt;script&gt;태그를 사용하여 페이지 내의 엘리먼트를 제어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/>
              <a:t>external JS : 외부의 js 파일에 정의된 자바스크립트를 &lt;script src=""&gt;태그로 불러 옴</a:t>
            </a:r>
            <a:endParaRPr sz="1600"/>
          </a:p>
        </p:txBody>
      </p:sp>
      <p:pic>
        <p:nvPicPr>
          <p:cNvPr id="1207" name="Google Shape;1207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15" y="2853341"/>
            <a:ext cx="2556192" cy="27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6562" y="2742560"/>
            <a:ext cx="2058823" cy="63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7653" y="2853341"/>
            <a:ext cx="2855203" cy="2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49"/>
          <p:cNvSpPr txBox="1"/>
          <p:nvPr/>
        </p:nvSpPr>
        <p:spPr>
          <a:xfrm>
            <a:off x="1413042" y="3804043"/>
            <a:ext cx="8627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inline 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49"/>
          <p:cNvSpPr txBox="1"/>
          <p:nvPr/>
        </p:nvSpPr>
        <p:spPr>
          <a:xfrm>
            <a:off x="3953497" y="3804045"/>
            <a:ext cx="10310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49"/>
          <p:cNvSpPr txBox="1"/>
          <p:nvPr/>
        </p:nvSpPr>
        <p:spPr>
          <a:xfrm>
            <a:off x="6664881" y="3804047"/>
            <a:ext cx="10807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JS Frontend framework</a:t>
            </a:r>
            <a:endParaRPr/>
          </a:p>
        </p:txBody>
      </p:sp>
      <p:sp>
        <p:nvSpPr>
          <p:cNvPr id="1218" name="Google Shape;1218;p150"/>
          <p:cNvSpPr txBox="1"/>
          <p:nvPr>
            <p:ph idx="1" type="body"/>
          </p:nvPr>
        </p:nvSpPr>
        <p:spPr>
          <a:xfrm>
            <a:off x="311700" y="1152475"/>
            <a:ext cx="8520600" cy="1915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0070C0"/>
                </a:solidFill>
              </a:rPr>
              <a:t>체계적인 코드 관리로 유지보수 용이.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0070C0"/>
                </a:solidFill>
              </a:rPr>
              <a:t>기본 설계 및 다양한 라이브러리 제공하여 개발 생산성 향상.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0070C0"/>
                </a:solidFill>
              </a:rPr>
              <a:t>코드 재사용성과 추상화 코드를 사용하여 확장성이 좋음.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C00000"/>
                </a:solidFill>
              </a:rPr>
              <a:t>학습 난이도가 높다.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C00000"/>
                </a:solidFill>
              </a:rPr>
              <a:t>사용하지 않는 기능 라이브러리도 포함하여 로딩.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C00000"/>
                </a:solidFill>
              </a:rPr>
              <a:t>기본 설계된 구조와 다른 자유로운 개발의 어려움.</a:t>
            </a:r>
            <a:endParaRPr sz="1600">
              <a:solidFill>
                <a:srgbClr val="C00000"/>
              </a:solidFill>
            </a:endParaRPr>
          </a:p>
        </p:txBody>
      </p:sp>
      <p:grpSp>
        <p:nvGrpSpPr>
          <p:cNvPr id="1219" name="Google Shape;1219;p150"/>
          <p:cNvGrpSpPr/>
          <p:nvPr/>
        </p:nvGrpSpPr>
        <p:grpSpPr>
          <a:xfrm>
            <a:off x="1316888" y="2287528"/>
            <a:ext cx="6510233" cy="2123415"/>
            <a:chOff x="1319951" y="2485814"/>
            <a:chExt cx="6510233" cy="2123415"/>
          </a:xfrm>
        </p:grpSpPr>
        <p:pic>
          <p:nvPicPr>
            <p:cNvPr id="1220" name="Google Shape;1220;p1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951" y="3222706"/>
              <a:ext cx="4359374" cy="1386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1" name="Google Shape;1221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29746" y="3222706"/>
              <a:ext cx="1800437" cy="617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2" name="Google Shape;1222;p1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29744" y="3981958"/>
              <a:ext cx="1800437" cy="6272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3" name="Google Shape;1223;p150"/>
            <p:cNvGrpSpPr/>
            <p:nvPr/>
          </p:nvGrpSpPr>
          <p:grpSpPr>
            <a:xfrm>
              <a:off x="6029746" y="2485814"/>
              <a:ext cx="1800438" cy="580610"/>
              <a:chOff x="5991855" y="2303887"/>
              <a:chExt cx="1709425" cy="513807"/>
            </a:xfrm>
          </p:grpSpPr>
          <p:pic>
            <p:nvPicPr>
              <p:cNvPr id="1224" name="Google Shape;1224;p15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991855" y="2303887"/>
                <a:ext cx="740839" cy="5138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5" name="Google Shape;1225;p15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678507" y="2368497"/>
                <a:ext cx="1022773" cy="3845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26" name="Google Shape;1226;p150"/>
          <p:cNvSpPr/>
          <p:nvPr/>
        </p:nvSpPr>
        <p:spPr>
          <a:xfrm>
            <a:off x="226904" y="4526062"/>
            <a:ext cx="64516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https://www.simform.com/blog/best-frontend-frameworks/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https://www.softwaretestinghelp.com/javascript-frameworks/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176" name="Google Shape;1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36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ko-KR"/>
              <a:t>에디터 설치와 설정</a:t>
            </a:r>
            <a:endParaRPr b="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D2Coding 글꼴 (선택 사항)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(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https://github.com/naver/d2codingfont</a:t>
            </a:r>
            <a:r>
              <a:rPr lang="ko-KR"/>
              <a:t>)</a:t>
            </a:r>
            <a:endParaRPr b="0"/>
          </a:p>
        </p:txBody>
      </p:sp>
      <p:pic>
        <p:nvPicPr>
          <p:cNvPr id="177" name="Google Shape;1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4820" y="1089660"/>
            <a:ext cx="4251960" cy="3878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JS Frontend framework</a:t>
            </a:r>
            <a:endParaRPr/>
          </a:p>
        </p:txBody>
      </p:sp>
      <p:pic>
        <p:nvPicPr>
          <p:cNvPr id="1232" name="Google Shape;123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868" y="1184573"/>
            <a:ext cx="6434666" cy="3416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51"/>
          <p:cNvSpPr/>
          <p:nvPr/>
        </p:nvSpPr>
        <p:spPr>
          <a:xfrm>
            <a:off x="229723" y="4701127"/>
            <a:ext cx="67264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https://www.softwaretestinghelp.com/javascript-frameworks/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CSS Frameworks</a:t>
            </a:r>
            <a:endParaRPr/>
          </a:p>
        </p:txBody>
      </p:sp>
      <p:sp>
        <p:nvSpPr>
          <p:cNvPr id="1239" name="Google Shape;1239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0070C0"/>
                </a:solidFill>
              </a:rPr>
              <a:t>반응형이며 모바일 웹 프로젝트 개발을 위한 프레임워크.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0070C0"/>
                </a:solidFill>
              </a:rPr>
              <a:t>미리 정의된 디자인과 HTML, CSS, JS를 제공.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0070C0"/>
                </a:solidFill>
              </a:rPr>
              <a:t>Front-end 웹페이지를 빠르게 제작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C00000"/>
                </a:solidFill>
              </a:rPr>
              <a:t>일부 기능만 사용한다 하더라도 불필요한 전체 라이브러리를 모두 로드 해야 함.(무거움)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 sz="1600">
                <a:solidFill>
                  <a:srgbClr val="C00000"/>
                </a:solidFill>
              </a:rPr>
              <a:t>프레임워크마다 사용을 위한 학습 필수.</a:t>
            </a:r>
            <a:endParaRPr sz="1600">
              <a:solidFill>
                <a:srgbClr val="C00000"/>
              </a:solidFill>
            </a:endParaRPr>
          </a:p>
        </p:txBody>
      </p:sp>
      <p:sp>
        <p:nvSpPr>
          <p:cNvPr id="1240" name="Google Shape;1240;p152"/>
          <p:cNvSpPr/>
          <p:nvPr/>
        </p:nvSpPr>
        <p:spPr>
          <a:xfrm>
            <a:off x="277234" y="4747888"/>
            <a:ext cx="42947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https://www.mockplus.com/blog/post/css-framework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1" name="Google Shape;124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299" y="2848370"/>
            <a:ext cx="1766570" cy="76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298" y="3728902"/>
            <a:ext cx="1766570" cy="8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4312" y="2878667"/>
            <a:ext cx="2361467" cy="155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1307" y="2856014"/>
            <a:ext cx="2024063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9458" y="3812876"/>
            <a:ext cx="2767764" cy="38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475" y="0"/>
            <a:ext cx="6877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Frontend framework 사용</a:t>
            </a:r>
            <a:endParaRPr/>
          </a:p>
        </p:txBody>
      </p:sp>
      <p:sp>
        <p:nvSpPr>
          <p:cNvPr id="1256" name="Google Shape;1256;p154"/>
          <p:cNvSpPr txBox="1"/>
          <p:nvPr>
            <p:ph idx="1" type="body"/>
          </p:nvPr>
        </p:nvSpPr>
        <p:spPr>
          <a:xfrm>
            <a:off x="311700" y="1152475"/>
            <a:ext cx="8520600" cy="25660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다운로드 및 설치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framework  사이트에 접속, 다운로드 후 서버에 직접 설치.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서버에 직접 설치하는 경우 설치된 서버를 통해 framework 서비스 사용.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CDN(Content Delivery Network) 사용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컨텐츠 전송 네트워크를 이용하여 높은 사용성과 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	효율로 컨텐츠 전달.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Firebase와 같은 클라우드 환경에서는 </a:t>
            </a:r>
            <a:endParaRPr/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	외부 CDN 사용이 막힌 경우도 있음.</a:t>
            </a:r>
            <a:endParaRPr/>
          </a:p>
        </p:txBody>
      </p:sp>
      <p:sp>
        <p:nvSpPr>
          <p:cNvPr id="1257" name="Google Shape;1257;p154"/>
          <p:cNvSpPr/>
          <p:nvPr/>
        </p:nvSpPr>
        <p:spPr>
          <a:xfrm>
            <a:off x="260772" y="4719547"/>
            <a:ext cx="65261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https://getbootstrap.com/docs/4.6/getting-started/download/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8" name="Google Shape;1258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7315" y="2960702"/>
            <a:ext cx="3621839" cy="158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CSS Frameworks</a:t>
            </a:r>
            <a:endParaRPr/>
          </a:p>
        </p:txBody>
      </p:sp>
      <p:sp>
        <p:nvSpPr>
          <p:cNvPr id="1264" name="Google Shape;1264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W3.CSS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https://www.w3schools.com/w3css/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W3.CSS Website Templates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https://www.w3schools.com/w3css/w3css_templates.asp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모든 프로젝트에서 자유롭게 수정, 저장, 공유 및 사용할 수 있습니다.</a:t>
            </a:r>
            <a:endParaRPr/>
          </a:p>
        </p:txBody>
      </p:sp>
      <p:pic>
        <p:nvPicPr>
          <p:cNvPr id="1265" name="Google Shape;1265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183" y="1826789"/>
            <a:ext cx="57531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8318" y="2865120"/>
            <a:ext cx="3598167" cy="205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CSS Frameworks</a:t>
            </a:r>
            <a:endParaRPr/>
          </a:p>
        </p:txBody>
      </p:sp>
      <p:sp>
        <p:nvSpPr>
          <p:cNvPr id="1272" name="Google Shape;1272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Bootstrap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부트스트랩을 이용한 반응형 웹사이트 빠른 구축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https://getbootstrap.com/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https://www.w3schools.com/bootstrap/bootstrap_ver.asp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73" name="Google Shape;127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706" y="2452726"/>
            <a:ext cx="6035041" cy="239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부트스트랩(Bootstrap)</a:t>
            </a:r>
            <a:endParaRPr/>
          </a:p>
        </p:txBody>
      </p:sp>
      <p:sp>
        <p:nvSpPr>
          <p:cNvPr id="1279" name="Google Shape;1279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2022년 현재 CSS framework 중에서 점유율이 가장 높음.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CSS에 숙련된 개발자나 디자이너라면 쉽고 빠르게 Web page 제작 가능.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디자이너가 아니라도 통일감 있고 이쁜 web page 제작 가능.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이미 전문가가 만들어 놓은 스타일을 제공 받음.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유무료 HTML 템플릿도 제공하여 데이터를 넣으면 멋진 web page 제작 가능.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Class attribute에 원하는 스타일 지정.</a:t>
            </a:r>
            <a:endParaRPr/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1280" name="Google Shape;1280;p157"/>
          <p:cNvSpPr/>
          <p:nvPr/>
        </p:nvSpPr>
        <p:spPr>
          <a:xfrm>
            <a:off x="356461" y="4641540"/>
            <a:ext cx="56103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http://www.kocw.net/home/cview.do?cid=d7142fede54152fa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부트스트랩(Bootstrap)</a:t>
            </a:r>
            <a:endParaRPr/>
          </a:p>
        </p:txBody>
      </p:sp>
      <p:sp>
        <p:nvSpPr>
          <p:cNvPr id="1286" name="Google Shape;1286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어떤 기술을 사용 할까?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Vanilla(Pure) CSS (기초 지식)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아이스크림 기본 맛이 바닐라 맛. 어떤 기술의 기본을 뜻함.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CSS로 할 수 있는 것은 다 할 수 있음.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결과를 장담 하지 못함.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Bootstrap (프로그래머가 쓰기 편함)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단순히 고르면 됨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예쁜 요소들이 서로 조화롭게 다 들어가 있음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깔끔하고 예쁘지만 개성은 없음.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거의 같은 패턴의 디자인만 사용. customizing이 번거로움.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Tailwind CSS (디자이너에게 적합 함)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입맛에 맞게 원하는 것으로 재구성 가능.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적용 할 여러 클래스를 쭉 나열 해야 한다.</a:t>
            </a:r>
            <a:endParaRPr/>
          </a:p>
        </p:txBody>
      </p:sp>
      <p:sp>
        <p:nvSpPr>
          <p:cNvPr id="1287" name="Google Shape;1287;p158"/>
          <p:cNvSpPr/>
          <p:nvPr/>
        </p:nvSpPr>
        <p:spPr>
          <a:xfrm>
            <a:off x="201478" y="4712377"/>
            <a:ext cx="62225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http://www.kocw.net/home/cview.do?cid=d7142fede54152fa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Bootstrap 과 Tailwind CSS 사용 방법 비교</a:t>
            </a:r>
            <a:endParaRPr/>
          </a:p>
        </p:txBody>
      </p:sp>
      <p:pic>
        <p:nvPicPr>
          <p:cNvPr id="1293" name="Google Shape;1293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293" y="1666239"/>
            <a:ext cx="7470987" cy="2202253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59"/>
          <p:cNvSpPr/>
          <p:nvPr/>
        </p:nvSpPr>
        <p:spPr>
          <a:xfrm>
            <a:off x="311573" y="4727568"/>
            <a:ext cx="38763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https://v1.tailwindcss.com/components/buttons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부트스트랩 시작하기</a:t>
            </a:r>
            <a:endParaRPr/>
          </a:p>
        </p:txBody>
      </p:sp>
      <p:sp>
        <p:nvSpPr>
          <p:cNvPr id="1300" name="Google Shape;1300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https://www.w3schools.com/bootstrap4/default.asp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주의 : 부트스트랩5는 jQuery를 지원 하지 않습니다.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부트 스트랩 CDN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01" name="Google Shape;1301;p160"/>
          <p:cNvSpPr/>
          <p:nvPr/>
        </p:nvSpPr>
        <p:spPr>
          <a:xfrm>
            <a:off x="792481" y="2517171"/>
            <a:ext cx="8134773" cy="1954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&lt;!-- Latest compiled and minified CSS --&gt;</a:t>
            </a: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ko-KR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ko-KR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="stylesheet" </a:t>
            </a:r>
            <a:r>
              <a:rPr b="0" i="0" lang="ko-KR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="https://cdn.jsdelivr.net/npm/bootstrap@4.6.1/dist/css/bootstrap.min.css"&gt;</a:t>
            </a: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ko-KR" sz="11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&lt;!-- jQuery library --&gt;</a:t>
            </a: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ko-KR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ko-KR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="https://cdn.jsdelivr.net/npm/jquery@3.6.0/dist/jquery.slim.min.js"&gt;&lt;/</a:t>
            </a:r>
            <a:r>
              <a:rPr b="0" i="0" lang="ko-KR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ko-KR" sz="11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&lt;!-- Popper JS --&gt;</a:t>
            </a: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ko-KR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ko-KR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="https://cdn.jsdelivr.net/npm/popper.js@1.16.1/dist/umd/popper.min.js"&gt;&lt;/</a:t>
            </a:r>
            <a:r>
              <a:rPr b="0" i="0" lang="ko-KR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ko-KR" sz="11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&lt;!-- Latest compiled JavaScript --&gt;</a:t>
            </a:r>
            <a:b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ko-KR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ko-KR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="https://cdn.jsdelivr.net/npm/bootstrap@4.6.1/dist/js/bootstrap.bundle.min.js"&gt;&lt;/</a:t>
            </a:r>
            <a:r>
              <a:rPr b="0" i="0" lang="ko-KR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ko-KR" sz="11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개발 환경 구축</a:t>
            </a:r>
            <a:endParaRPr/>
          </a:p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크롬 브라우저</a:t>
            </a:r>
            <a:endParaRPr/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450" y="1716450"/>
            <a:ext cx="4626825" cy="32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부트스트랩 레이아웃(Bootstrap Templates)</a:t>
            </a:r>
            <a:endParaRPr/>
          </a:p>
        </p:txBody>
      </p:sp>
      <p:sp>
        <p:nvSpPr>
          <p:cNvPr id="1307" name="Google Shape;1307;p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W3Schools' Bootstrap Templates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1308" name="Google Shape;1308;p161"/>
          <p:cNvGrpSpPr/>
          <p:nvPr/>
        </p:nvGrpSpPr>
        <p:grpSpPr>
          <a:xfrm>
            <a:off x="793242" y="1713654"/>
            <a:ext cx="8066278" cy="2634826"/>
            <a:chOff x="1709504" y="1774614"/>
            <a:chExt cx="7082329" cy="2060347"/>
          </a:xfrm>
        </p:grpSpPr>
        <p:pic>
          <p:nvPicPr>
            <p:cNvPr id="1309" name="Google Shape;1309;p1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9504" y="1774614"/>
              <a:ext cx="3536849" cy="2060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1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00537" y="1801706"/>
              <a:ext cx="3491296" cy="2026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1" name="Google Shape;1311;p161"/>
          <p:cNvSpPr/>
          <p:nvPr/>
        </p:nvSpPr>
        <p:spPr>
          <a:xfrm>
            <a:off x="311176" y="4726321"/>
            <a:ext cx="66653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https://www.w3schools.com/bootstrap/bootstrap_templates.asp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그리드 시스템</a:t>
            </a:r>
            <a:endParaRPr/>
          </a:p>
        </p:txBody>
      </p:sp>
      <p:sp>
        <p:nvSpPr>
          <p:cNvPr id="1317" name="Google Shape;1317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ko-KR" sz="1600"/>
              <a:t>12개의 열을 모두 개별적으로 사용하지 않으려면 열을 그룹화하여 더 넓은 열을 만들 수 있습니다.</a:t>
            </a:r>
            <a:endParaRPr sz="1600"/>
          </a:p>
        </p:txBody>
      </p:sp>
      <p:pic>
        <p:nvPicPr>
          <p:cNvPr id="1318" name="Google Shape;1318;p162"/>
          <p:cNvPicPr preferRelativeResize="0"/>
          <p:nvPr/>
        </p:nvPicPr>
        <p:blipFill rotWithShape="1">
          <a:blip r:embed="rId3">
            <a:alphaModFix/>
          </a:blip>
          <a:srcRect b="0" l="0" r="0" t="11890"/>
          <a:stretch/>
        </p:blipFill>
        <p:spPr>
          <a:xfrm>
            <a:off x="672359" y="1868911"/>
            <a:ext cx="5010467" cy="171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8075" y="1868911"/>
            <a:ext cx="245745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62"/>
          <p:cNvSpPr/>
          <p:nvPr/>
        </p:nvSpPr>
        <p:spPr>
          <a:xfrm>
            <a:off x="300619" y="4674465"/>
            <a:ext cx="57539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https://www.w3schools.com/bootstrap/bootstrap_grid_basic.asp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타이포그래피</a:t>
            </a:r>
            <a:endParaRPr/>
          </a:p>
        </p:txBody>
      </p:sp>
      <p:sp>
        <p:nvSpPr>
          <p:cNvPr id="1326" name="Google Shape;1326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브라우저 기본값과 부트스트랩에 의해 약간 다르게 스타일이 지정되는 일부 HTML 요소</a:t>
            </a:r>
            <a:endParaRPr sz="1600"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ko-KR" sz="1600"/>
              <a:t>부트스트랩의 전역 기본 글꼴 크기는 14px이며 줄 높이는 1.428</a:t>
            </a:r>
            <a:endParaRPr sz="1600"/>
          </a:p>
        </p:txBody>
      </p:sp>
      <p:sp>
        <p:nvSpPr>
          <p:cNvPr id="1327" name="Google Shape;1327;p163"/>
          <p:cNvSpPr/>
          <p:nvPr/>
        </p:nvSpPr>
        <p:spPr>
          <a:xfrm>
            <a:off x="375918" y="4728218"/>
            <a:ext cx="66886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https://www.w3schools.com/bootstrap/bootstrap_typography.asp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8" name="Google Shape;1328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382" y="2236470"/>
            <a:ext cx="2741123" cy="19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2117" y="2582881"/>
            <a:ext cx="2935287" cy="148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과정 실습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부트스트랩 실습</a:t>
            </a:r>
            <a:endParaRPr/>
          </a:p>
        </p:txBody>
      </p:sp>
      <p:sp>
        <p:nvSpPr>
          <p:cNvPr id="1340" name="Google Shape;1340;p165"/>
          <p:cNvSpPr txBox="1"/>
          <p:nvPr>
            <p:ph idx="1" type="body"/>
          </p:nvPr>
        </p:nvSpPr>
        <p:spPr>
          <a:xfrm>
            <a:off x="311700" y="1152475"/>
            <a:ext cx="8520600" cy="520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Arial"/>
              <a:buChar char="•"/>
            </a:pPr>
            <a:r>
              <a:rPr lang="ko-KR" sz="1600"/>
              <a:t>부트스트랩을 이용해서 개인 홈페이지 화면을 만든다.</a:t>
            </a:r>
            <a:endParaRPr sz="1600"/>
          </a:p>
        </p:txBody>
      </p:sp>
      <p:sp>
        <p:nvSpPr>
          <p:cNvPr id="1341" name="Google Shape;1341;p165"/>
          <p:cNvSpPr/>
          <p:nvPr/>
        </p:nvSpPr>
        <p:spPr>
          <a:xfrm>
            <a:off x="261212" y="4626835"/>
            <a:ext cx="43123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https://themes.3rdwavemedia.com/instance/bs5/2.0/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https://bootswatch.com/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2" name="Google Shape;1342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903" y="1670650"/>
            <a:ext cx="3638072" cy="2832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부트스트랩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버튼</a:t>
            </a:r>
            <a:endParaRPr/>
          </a:p>
        </p:txBody>
      </p:sp>
      <p:sp>
        <p:nvSpPr>
          <p:cNvPr id="1353" name="Google Shape;1353;p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ko-KR"/>
              <a:t>https://getbootstrap.com/docs/5.2/components/buttons/</a:t>
            </a:r>
            <a:endParaRPr/>
          </a:p>
        </p:txBody>
      </p:sp>
      <p:pic>
        <p:nvPicPr>
          <p:cNvPr id="1354" name="Google Shape;1354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532" y="1680563"/>
            <a:ext cx="4292282" cy="309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이미지</a:t>
            </a:r>
            <a:endParaRPr/>
          </a:p>
        </p:txBody>
      </p:sp>
      <p:sp>
        <p:nvSpPr>
          <p:cNvPr id="1360" name="Google Shape;1360;p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ko-KR"/>
              <a:t>https://www.w3schools.com/bootstrap4/bootstrap_images.asp</a:t>
            </a:r>
            <a:endParaRPr/>
          </a:p>
        </p:txBody>
      </p:sp>
      <p:pic>
        <p:nvPicPr>
          <p:cNvPr id="1361" name="Google Shape;1361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245" y="1890290"/>
            <a:ext cx="70961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콤포넌트</a:t>
            </a:r>
            <a:endParaRPr/>
          </a:p>
        </p:txBody>
      </p:sp>
      <p:sp>
        <p:nvSpPr>
          <p:cNvPr id="1367" name="Google Shape;1367;p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아이콘, 드롭다운, 입력 그룹, 탐색, 경고 등을 제공하도록 구축된 12개 이상의 재사용 가능한 구성 요소.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ko-KR"/>
              <a:t>https://getbootstrap.com/docs/3.3/components/</a:t>
            </a:r>
            <a:endParaRPr/>
          </a:p>
        </p:txBody>
      </p:sp>
      <p:pic>
        <p:nvPicPr>
          <p:cNvPr id="1368" name="Google Shape;1368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667" y="2605616"/>
            <a:ext cx="4341708" cy="22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모달</a:t>
            </a:r>
            <a:endParaRPr/>
          </a:p>
        </p:txBody>
      </p:sp>
      <p:pic>
        <p:nvPicPr>
          <p:cNvPr id="1374" name="Google Shape;1374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123" y="1960563"/>
            <a:ext cx="3205936" cy="130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6689" y="1468066"/>
            <a:ext cx="4042348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70"/>
          <p:cNvSpPr/>
          <p:nvPr/>
        </p:nvSpPr>
        <p:spPr>
          <a:xfrm>
            <a:off x="367094" y="4467632"/>
            <a:ext cx="50000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https://getbootstrap.com/docs/4.0/components/modal/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https://www.w3schools.com/bootstrap4/bootstrap_modal.asp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개발 환경 구축</a:t>
            </a:r>
            <a:endParaRPr/>
          </a:p>
        </p:txBody>
      </p:sp>
      <p:sp>
        <p:nvSpPr>
          <p:cNvPr id="190" name="Google Shape;190;p18"/>
          <p:cNvSpPr txBox="1"/>
          <p:nvPr>
            <p:ph idx="1" type="body"/>
          </p:nvPr>
        </p:nvSpPr>
        <p:spPr>
          <a:xfrm>
            <a:off x="311700" y="1152475"/>
            <a:ext cx="8520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Postman</a:t>
            </a:r>
            <a:endParaRPr/>
          </a:p>
        </p:txBody>
      </p:sp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800" y="1835350"/>
            <a:ext cx="5708926" cy="308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드롭다운</a:t>
            </a:r>
            <a:endParaRPr/>
          </a:p>
        </p:txBody>
      </p:sp>
      <p:sp>
        <p:nvSpPr>
          <p:cNvPr id="1382" name="Google Shape;1382;p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풀 다운 메뉴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ko-KR"/>
              <a:t>class="btn btn-danger dropdown-toggle" data-toggle="dropdown"</a:t>
            </a:r>
            <a:endParaRPr/>
          </a:p>
        </p:txBody>
      </p:sp>
      <p:sp>
        <p:nvSpPr>
          <p:cNvPr id="1383" name="Google Shape;1383;p171"/>
          <p:cNvSpPr/>
          <p:nvPr/>
        </p:nvSpPr>
        <p:spPr>
          <a:xfrm>
            <a:off x="314960" y="4593619"/>
            <a:ext cx="63093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https://getbootstrap.com/docs/4.0/components/dropdowns/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https://www.w3schools.com/bootstrap4/bootstrap_dropdowns.asp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4" name="Google Shape;1384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14" y="2372467"/>
            <a:ext cx="1432633" cy="114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452" y="3571029"/>
            <a:ext cx="604837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스크롤 스파이</a:t>
            </a:r>
            <a:endParaRPr/>
          </a:p>
        </p:txBody>
      </p:sp>
      <p:sp>
        <p:nvSpPr>
          <p:cNvPr id="1391" name="Google Shape;1391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https://getbootstrap.com/docs/4.0/components/scrollspy/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ko-KR"/>
              <a:t>data-spy="scroll" </a:t>
            </a:r>
            <a:endParaRPr/>
          </a:p>
        </p:txBody>
      </p:sp>
      <p:pic>
        <p:nvPicPr>
          <p:cNvPr id="1392" name="Google Shape;1392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607" y="2350558"/>
            <a:ext cx="43434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툴팁</a:t>
            </a:r>
            <a:endParaRPr/>
          </a:p>
        </p:txBody>
      </p:sp>
      <p:sp>
        <p:nvSpPr>
          <p:cNvPr id="1398" name="Google Shape;1398;p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-KR"/>
              <a:t>$('[data-toggle="tooltip"]').tooltip()</a:t>
            </a:r>
            <a:endParaRPr/>
          </a:p>
        </p:txBody>
      </p:sp>
      <p:pic>
        <p:nvPicPr>
          <p:cNvPr id="1399" name="Google Shape;1399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183" y="1762019"/>
            <a:ext cx="4489555" cy="104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87" y="2894488"/>
            <a:ext cx="4415052" cy="1616287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73"/>
          <p:cNvSpPr/>
          <p:nvPr/>
        </p:nvSpPr>
        <p:spPr>
          <a:xfrm>
            <a:off x="340565" y="4700475"/>
            <a:ext cx="45207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https://getbootstrap.com/docs/4.0/components/tooltips/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팝오버</a:t>
            </a:r>
            <a:endParaRPr/>
          </a:p>
        </p:txBody>
      </p:sp>
      <p:sp>
        <p:nvSpPr>
          <p:cNvPr id="1407" name="Google Shape;1407;p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-KR"/>
              <a:t>$('[data-toggle="popover"]').popover()</a:t>
            </a:r>
            <a:endParaRPr/>
          </a:p>
        </p:txBody>
      </p:sp>
      <p:pic>
        <p:nvPicPr>
          <p:cNvPr id="1408" name="Google Shape;1408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56" y="1800223"/>
            <a:ext cx="3168437" cy="900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74"/>
          <p:cNvSpPr txBox="1"/>
          <p:nvPr/>
        </p:nvSpPr>
        <p:spPr>
          <a:xfrm>
            <a:off x="719456" y="2998688"/>
            <a:ext cx="7681911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&lt;button type="</a:t>
            </a:r>
            <a:r>
              <a:rPr b="0" i="0" lang="ko-KR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button</a:t>
            </a: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class="</a:t>
            </a:r>
            <a:r>
              <a:rPr b="0" i="0" lang="ko-KR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btn btn-lg btn-danger</a:t>
            </a: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endParaRPr b="0" i="0" sz="105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data-toggle="</a:t>
            </a:r>
            <a:r>
              <a:rPr b="0" i="0" lang="ko-KR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popover</a:t>
            </a: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endParaRPr b="0" i="0" sz="105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title="</a:t>
            </a:r>
            <a:r>
              <a:rPr b="0" i="0" lang="ko-KR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Popover title</a:t>
            </a: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endParaRPr b="0" i="0" sz="105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data-content="</a:t>
            </a:r>
            <a:r>
              <a:rPr b="0" i="0" lang="ko-KR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here's some amazing content. It's very engaging. Right?</a:t>
            </a:r>
            <a:r>
              <a:rPr b="0" i="0" lang="ko-KR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"&gt;Click to toggle popover&lt;/button&gt;</a:t>
            </a:r>
            <a:endParaRPr b="0" i="0" sz="105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캐러셀 (Carousel - 회전목마)</a:t>
            </a:r>
            <a:endParaRPr/>
          </a:p>
        </p:txBody>
      </p:sp>
      <p:sp>
        <p:nvSpPr>
          <p:cNvPr id="1415" name="Google Shape;1415;p175"/>
          <p:cNvSpPr txBox="1"/>
          <p:nvPr>
            <p:ph idx="1" type="body"/>
          </p:nvPr>
        </p:nvSpPr>
        <p:spPr>
          <a:xfrm>
            <a:off x="311700" y="1152475"/>
            <a:ext cx="474120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회전 목마</a:t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그림 슬라이드</a:t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https://stackblitz.com/run?file=index.html</a:t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ko-KR" sz="1600"/>
              <a:t>https://haikei.app/</a:t>
            </a:r>
            <a:endParaRPr i="1" sz="1600"/>
          </a:p>
        </p:txBody>
      </p:sp>
      <p:pic>
        <p:nvPicPr>
          <p:cNvPr id="1416" name="Google Shape;1416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425" y="3065771"/>
            <a:ext cx="3442175" cy="1381553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75"/>
          <p:cNvSpPr/>
          <p:nvPr/>
        </p:nvSpPr>
        <p:spPr>
          <a:xfrm>
            <a:off x="220924" y="4620280"/>
            <a:ext cx="46297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https://getbootstrap.com/docs/5.2/components/carousel/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https://getbootstrap.com/docs/5.2/examples/carousel/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9804" y="1090884"/>
            <a:ext cx="4069506" cy="341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Navbar</a:t>
            </a:r>
            <a:endParaRPr/>
          </a:p>
        </p:txBody>
      </p:sp>
      <p:sp>
        <p:nvSpPr>
          <p:cNvPr id="1424" name="Google Shape;1424;p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https://getbootstrap.com/docs/5.2/components/navbar/</a:t>
            </a:r>
            <a:endParaRPr/>
          </a:p>
        </p:txBody>
      </p:sp>
      <p:pic>
        <p:nvPicPr>
          <p:cNvPr id="1425" name="Google Shape;1425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925" y="2066925"/>
            <a:ext cx="65341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컬렙스</a:t>
            </a:r>
            <a:endParaRPr/>
          </a:p>
        </p:txBody>
      </p:sp>
      <p:sp>
        <p:nvSpPr>
          <p:cNvPr id="1431" name="Google Shape;1431;p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/>
              <a:t>.collapse 내용을 숨김.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/>
              <a:t>.collapsing 전환 중에 적용 됨.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ko-KR"/>
              <a:t>.collapse.show 콘텐츠를 보여 줌.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32" name="Google Shape;1432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778" y="2368126"/>
            <a:ext cx="2306425" cy="49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646" y="2866172"/>
            <a:ext cx="4233544" cy="1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77"/>
          <p:cNvSpPr/>
          <p:nvPr/>
        </p:nvSpPr>
        <p:spPr>
          <a:xfrm>
            <a:off x="316001" y="4598875"/>
            <a:ext cx="4610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https://getbootstrap.com/docs/4.0/components/collapse/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Bootstrap Examples</a:t>
            </a:r>
            <a:endParaRPr/>
          </a:p>
        </p:txBody>
      </p:sp>
      <p:sp>
        <p:nvSpPr>
          <p:cNvPr id="1440" name="Google Shape;1440;p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https://getbootstrap.com/docs/4.6/examples/</a:t>
            </a:r>
            <a:endParaRPr/>
          </a:p>
        </p:txBody>
      </p:sp>
      <p:grpSp>
        <p:nvGrpSpPr>
          <p:cNvPr id="1441" name="Google Shape;1441;p178"/>
          <p:cNvGrpSpPr/>
          <p:nvPr/>
        </p:nvGrpSpPr>
        <p:grpSpPr>
          <a:xfrm>
            <a:off x="903078" y="1740746"/>
            <a:ext cx="7502629" cy="2932853"/>
            <a:chOff x="903078" y="1761067"/>
            <a:chExt cx="7280103" cy="2702560"/>
          </a:xfrm>
        </p:grpSpPr>
        <p:pic>
          <p:nvPicPr>
            <p:cNvPr id="1442" name="Google Shape;1442;p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3078" y="1761067"/>
              <a:ext cx="3412657" cy="270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3" name="Google Shape;1443;p1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1917" y="1761067"/>
              <a:ext cx="3631264" cy="2702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Bootstrap Examples</a:t>
            </a:r>
            <a:endParaRPr/>
          </a:p>
        </p:txBody>
      </p:sp>
      <p:sp>
        <p:nvSpPr>
          <p:cNvPr id="1449" name="Google Shape;1449;p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https://getbootstrap.com/docs/4.6/examples/checkout/</a:t>
            </a:r>
            <a:endParaRPr/>
          </a:p>
        </p:txBody>
      </p:sp>
      <p:pic>
        <p:nvPicPr>
          <p:cNvPr id="1450" name="Google Shape;1450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695" y="1700107"/>
            <a:ext cx="4645066" cy="321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과정 실습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네트워크</a:t>
            </a:r>
            <a:endParaRPr/>
          </a:p>
        </p:txBody>
      </p:sp>
      <p:sp>
        <p:nvSpPr>
          <p:cNvPr id="197" name="Google Shape;197;p19"/>
          <p:cNvSpPr txBox="1"/>
          <p:nvPr>
            <p:ph idx="1" type="body"/>
          </p:nvPr>
        </p:nvSpPr>
        <p:spPr>
          <a:xfrm>
            <a:off x="311700" y="1152475"/>
            <a:ext cx="85206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ko-KR"/>
              <a:t>1) Protocol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Char char="-"/>
            </a:pPr>
            <a:r>
              <a:rPr lang="ko-KR"/>
              <a:t>TCP/IP</a:t>
            </a:r>
            <a:endParaRPr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 sz="1200"/>
              <a:t>http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 sz="1200"/>
              <a:t>ftp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 sz="1200"/>
              <a:t>telnet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 sz="1200"/>
              <a:t>smtp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2162"/>
              <a:buNone/>
            </a:pPr>
            <a:r>
              <a:t/>
            </a:r>
            <a:endParaRPr sz="1200"/>
          </a:p>
          <a:p>
            <a:pPr indent="0" lvl="0" marL="26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ko-KR"/>
              <a:t>2) Client 및 Server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Char char="-"/>
            </a:pPr>
            <a:r>
              <a:rPr lang="ko-KR"/>
              <a:t>클라이언트의 서버요청</a:t>
            </a:r>
            <a:endParaRPr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 sz="1200"/>
              <a:t>request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 sz="1200"/>
              <a:t>frontend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/>
              <a:t>요청 결과 전송</a:t>
            </a:r>
            <a:endParaRPr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 sz="1200"/>
              <a:t>response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 sz="1200"/>
              <a:t>backend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-"/>
            </a:pPr>
            <a:r>
              <a:rPr lang="ko-KR" sz="1200"/>
              <a:t>사용자 입장에서 네트워크 건너편에 있음.</a:t>
            </a:r>
            <a:endParaRPr sz="1200"/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275" y="1361125"/>
            <a:ext cx="3885225" cy="29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부트스트랩 실습</a:t>
            </a:r>
            <a:endParaRPr/>
          </a:p>
        </p:txBody>
      </p:sp>
      <p:sp>
        <p:nvSpPr>
          <p:cNvPr id="1461" name="Google Shape;1461;p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지금 까지 배운 내용을 활용해서 개인 홈페이지를 구현 한다.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구현 한 홈페이지를 구글 파이어베이스에 배포한다.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https://firebase.google.com/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ko-KR"/>
              <a:t>https://lxxyeon.tistory.com/38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네트워크</a:t>
            </a:r>
            <a:endParaRPr/>
          </a:p>
        </p:txBody>
      </p:sp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웹 페이지</a:t>
            </a:r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9425" y="1961925"/>
            <a:ext cx="6405150" cy="23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g2ee4c78e1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63" y="2451825"/>
            <a:ext cx="7703475" cy="25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ee4c78e18d_0_0"/>
          <p:cNvSpPr txBox="1"/>
          <p:nvPr/>
        </p:nvSpPr>
        <p:spPr>
          <a:xfrm>
            <a:off x="720275" y="149025"/>
            <a:ext cx="42924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dk1"/>
                </a:solidFill>
                <a:highlight>
                  <a:srgbClr val="FFFFFF"/>
                </a:highlight>
              </a:rPr>
              <a:t>풀스택 개발자 양성과정 5기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highlight>
                  <a:srgbClr val="FFFFFF"/>
                </a:highlight>
              </a:rPr>
              <a:t>이론 교육 일정: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 7월 25일(목) 9시 ~ 9월 13일(금) 12시까지.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450">
                <a:solidFill>
                  <a:schemeClr val="dk1"/>
                </a:solidFill>
                <a:highlight>
                  <a:srgbClr val="FFFFFF"/>
                </a:highlight>
              </a:rPr>
              <a:t>교육 내용</a:t>
            </a:r>
            <a:endParaRPr b="1"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1. </a:t>
            </a:r>
            <a:r>
              <a:rPr b="1" lang="ko-KR" sz="1150">
                <a:solidFill>
                  <a:schemeClr val="dk1"/>
                </a:solidFill>
                <a:highlight>
                  <a:srgbClr val="FFFFFF"/>
                </a:highlight>
              </a:rPr>
              <a:t>웹퍼블리싱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ko-KR" sz="1150">
                <a:solidFill>
                  <a:srgbClr val="FF0000"/>
                </a:solidFill>
                <a:highlight>
                  <a:srgbClr val="FFFFFF"/>
                </a:highlight>
              </a:rPr>
              <a:t>HTML &amp; CSS &amp; 부트스트랩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2. </a:t>
            </a:r>
            <a:r>
              <a:rPr b="1" lang="ko-KR" sz="1150">
                <a:solidFill>
                  <a:schemeClr val="dk1"/>
                </a:solidFill>
                <a:highlight>
                  <a:srgbClr val="FFFFFF"/>
                </a:highlight>
              </a:rPr>
              <a:t>웹프로그래밍 기본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ko-KR" sz="1150">
                <a:solidFill>
                  <a:srgbClr val="FF0000"/>
                </a:solidFill>
                <a:highlight>
                  <a:srgbClr val="FFFFFF"/>
                </a:highlight>
              </a:rPr>
              <a:t>자바스크립트&amp;+ jQuery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3. </a:t>
            </a:r>
            <a:r>
              <a:rPr b="1" lang="ko-KR" sz="1150">
                <a:solidFill>
                  <a:schemeClr val="dk1"/>
                </a:solidFill>
                <a:highlight>
                  <a:srgbClr val="FFFFFF"/>
                </a:highlight>
              </a:rPr>
              <a:t>웹 서비스 프론트엔드 개발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ko-KR" sz="1150">
                <a:solidFill>
                  <a:srgbClr val="FF0000"/>
                </a:solidFill>
                <a:highlight>
                  <a:srgbClr val="FFFFFF"/>
                </a:highlight>
              </a:rPr>
              <a:t>React.js &amp; SPA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4. </a:t>
            </a:r>
            <a:r>
              <a:rPr b="1" lang="ko-KR" sz="1150">
                <a:solidFill>
                  <a:schemeClr val="dk1"/>
                </a:solidFill>
                <a:highlight>
                  <a:srgbClr val="FFFFFF"/>
                </a:highlight>
              </a:rPr>
              <a:t>웹 서비스 아키텍쳐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ko-KR" sz="1150">
                <a:solidFill>
                  <a:srgbClr val="FF0000"/>
                </a:solidFill>
                <a:highlight>
                  <a:srgbClr val="FFFFFF"/>
                </a:highlight>
              </a:rPr>
              <a:t>Node.js &amp; Socket.io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5. </a:t>
            </a:r>
            <a:r>
              <a:rPr b="1" lang="ko-KR" sz="1150">
                <a:solidFill>
                  <a:schemeClr val="dk1"/>
                </a:solidFill>
                <a:highlight>
                  <a:srgbClr val="FFFFFF"/>
                </a:highlight>
              </a:rPr>
              <a:t>웹 프로그래밍 응용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ko-KR" sz="1150">
                <a:solidFill>
                  <a:srgbClr val="FF0000"/>
                </a:solidFill>
                <a:highlight>
                  <a:srgbClr val="FFFFFF"/>
                </a:highlight>
              </a:rPr>
              <a:t>Servlet &amp; JSP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6. </a:t>
            </a:r>
            <a:r>
              <a:rPr b="1" lang="ko-KR" sz="1150">
                <a:solidFill>
                  <a:schemeClr val="dk1"/>
                </a:solidFill>
                <a:highlight>
                  <a:srgbClr val="FFFFFF"/>
                </a:highlight>
              </a:rPr>
              <a:t>웹 서비스 백엔드 개발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ko-KR" sz="1150">
                <a:solidFill>
                  <a:srgbClr val="FF0000"/>
                </a:solidFill>
                <a:highlight>
                  <a:srgbClr val="FFFFFF"/>
                </a:highlight>
              </a:rPr>
              <a:t>Spring Boot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7. </a:t>
            </a:r>
            <a:r>
              <a:rPr b="1" lang="ko-KR" sz="1150">
                <a:solidFill>
                  <a:schemeClr val="dk1"/>
                </a:solidFill>
                <a:highlight>
                  <a:srgbClr val="FFFFFF"/>
                </a:highlight>
              </a:rPr>
              <a:t>외부 API 연동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ko-KR" sz="1150">
                <a:solidFill>
                  <a:srgbClr val="FF0000"/>
                </a:solidFill>
                <a:highlight>
                  <a:srgbClr val="FFFFFF"/>
                </a:highlight>
              </a:rPr>
              <a:t>모바일 앱 개발</a:t>
            </a:r>
            <a:r>
              <a:rPr lang="ko-KR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웹 개발 (Full Stack)</a:t>
            </a:r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47" y="1469200"/>
            <a:ext cx="5551749" cy="28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0800" y="1469200"/>
            <a:ext cx="1810262" cy="28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웹 표준 기술</a:t>
            </a:r>
            <a:endParaRPr/>
          </a:p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b="0" lang="ko-KR" sz="1600"/>
              <a:t>HTML5 주요 기능</a:t>
            </a:r>
            <a:endParaRPr b="0" sz="1600"/>
          </a:p>
          <a:p>
            <a:pPr indent="-177800" lvl="1" marL="534988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b="1" lang="ko-KR" sz="1600"/>
              <a:t>멀티미디어 기능</a:t>
            </a:r>
            <a:endParaRPr b="1" sz="1600"/>
          </a:p>
          <a:p>
            <a:pPr indent="-185737" lvl="2" marL="720725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/>
              <a:t>플러그인 도움 없이도 스스로 음악과 동영상을 재생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177800" lvl="1" marL="534988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b="1" lang="ko-KR" sz="1600"/>
              <a:t>그래픽 기능</a:t>
            </a:r>
            <a:endParaRPr b="1" sz="1600"/>
          </a:p>
          <a:p>
            <a:pPr indent="-185737" lvl="2" marL="720725" rt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</a:pPr>
            <a:r>
              <a:rPr lang="ko-KR"/>
              <a:t>2차원 그래픽 구현</a:t>
            </a:r>
            <a:endParaRPr/>
          </a:p>
          <a:p>
            <a:pPr indent="0" lvl="3" marL="720725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b="1" lang="ko-KR">
                <a:solidFill>
                  <a:srgbClr val="0070C0"/>
                </a:solidFill>
              </a:rPr>
              <a:t>1</a:t>
            </a:r>
            <a:r>
              <a:rPr lang="ko-KR" sz="1200"/>
              <a:t> HTML 태그를 사용해 2차원 벡터 그래픽 구현</a:t>
            </a:r>
            <a:endParaRPr/>
          </a:p>
          <a:p>
            <a:pPr indent="0" lvl="3" marL="720725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b="1" lang="ko-KR">
                <a:solidFill>
                  <a:srgbClr val="0070C0"/>
                </a:solidFill>
              </a:rPr>
              <a:t>2</a:t>
            </a:r>
            <a:r>
              <a:rPr lang="ko-KR" sz="1200"/>
              <a:t>  자바스크립트 캔버스를 사용해 2차원 래스터 그래픽 구현</a:t>
            </a:r>
            <a:endParaRPr/>
          </a:p>
          <a:p>
            <a:pPr indent="-185737" lvl="2" marL="720725" rt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</a:pPr>
            <a:r>
              <a:rPr lang="ko-KR"/>
              <a:t>3차원 그래픽 구현</a:t>
            </a:r>
            <a:endParaRPr/>
          </a:p>
          <a:p>
            <a:pPr indent="0" lvl="3" marL="720725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b="1" lang="ko-KR">
                <a:solidFill>
                  <a:srgbClr val="0070C0"/>
                </a:solidFill>
              </a:rPr>
              <a:t>1</a:t>
            </a:r>
            <a:r>
              <a:rPr lang="ko-KR" sz="1200"/>
              <a:t> CSS3를 사용해 3차원 그래픽 구현</a:t>
            </a:r>
            <a:endParaRPr/>
          </a:p>
          <a:p>
            <a:pPr indent="0" lvl="3" marL="720725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b="1" lang="ko-KR">
                <a:solidFill>
                  <a:srgbClr val="0070C0"/>
                </a:solidFill>
              </a:rPr>
              <a:t>2</a:t>
            </a:r>
            <a:r>
              <a:rPr lang="ko-KR" sz="1200"/>
              <a:t> 자바스크립트 WebGL을 사용해 3차원 그래픽 구현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b="0" lang="ko-KR"/>
              <a:t>CSS3를 사용해 3차원 그래픽을 구현한 예</a:t>
            </a:r>
            <a:endParaRPr b="0"/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553" y="1706874"/>
            <a:ext cx="3808547" cy="218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220" y="2686988"/>
            <a:ext cx="3710940" cy="2128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웹 표준 기술</a:t>
            </a:r>
            <a:endParaRPr/>
          </a:p>
        </p:txBody>
      </p: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311700" y="1152475"/>
            <a:ext cx="8520600" cy="162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b="0" lang="ko-KR"/>
              <a:t>HTML5 주요 기능</a:t>
            </a:r>
            <a:endParaRPr b="0"/>
          </a:p>
          <a:p>
            <a:pPr indent="-177800" lvl="1" marL="534988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b="1" lang="ko-KR" sz="1800"/>
              <a:t>통신 기능</a:t>
            </a:r>
            <a:endParaRPr b="1" sz="1800"/>
          </a:p>
          <a:p>
            <a:pPr indent="-185737" lvl="2" marL="720725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b="0" lang="ko-KR" sz="1600"/>
              <a:t>서버와 실시간으로 쌍방향 통신을 수행</a:t>
            </a:r>
            <a:endParaRPr b="0" sz="1600"/>
          </a:p>
          <a:p>
            <a:pPr indent="-185737" lvl="2" marL="720725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웹에서 실시간 채팅, 다수의 사람과 온라인 게임, 고객 센터 문의-답변 가능</a:t>
            </a:r>
            <a:endParaRPr b="0" sz="1600"/>
          </a:p>
          <a:p>
            <a:pPr indent="-63818" lvl="0" marL="3556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205867"/>
              </a:buClr>
              <a:buSzPts val="312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id="233" name="Google Shape;2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760" y="2781300"/>
            <a:ext cx="4746456" cy="2203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웹 표준 기술</a:t>
            </a:r>
            <a:endParaRPr/>
          </a:p>
        </p:txBody>
      </p:sp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b="0" lang="ko-KR"/>
              <a:t>HTML5 주요 기능</a:t>
            </a:r>
            <a:endParaRPr b="0"/>
          </a:p>
          <a:p>
            <a:pPr indent="-177800" lvl="1" marL="534988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b="1" lang="ko-KR" sz="1800"/>
              <a:t>장치 접근</a:t>
            </a:r>
            <a:endParaRPr b="1" sz="1800"/>
          </a:p>
          <a:p>
            <a:pPr indent="-185737" lvl="2" marL="720725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장치에 접근해 정보와 기능을 사용 </a:t>
            </a:r>
            <a:endParaRPr sz="1600"/>
          </a:p>
          <a:p>
            <a:pPr indent="-185737" lvl="2" marL="720725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예) 배터리 잔량, 현재 위치, 알람, 스마트폰 GPS로 현재 위치 확인</a:t>
            </a:r>
            <a:endParaRPr sz="1600"/>
          </a:p>
          <a:p>
            <a:pPr indent="-84137" lvl="2" marL="720725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177800" lvl="1" marL="534988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b="1" lang="ko-KR" sz="1800"/>
              <a:t>오프라인 및 저장소</a:t>
            </a:r>
            <a:endParaRPr b="1" sz="1800"/>
          </a:p>
          <a:p>
            <a:pPr indent="-185737" lvl="2" marL="720725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인터넷이 연결되지 않은 상태에서도 응용 프로그램을 동작 가능</a:t>
            </a:r>
            <a:endParaRPr sz="1600"/>
          </a:p>
          <a:p>
            <a:pPr indent="0" lvl="2" marL="534987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/>
              <a:t>   HTML5를 응용 프로그램의 중심으로 사용하는 운영체제 등장</a:t>
            </a:r>
            <a:endParaRPr sz="1600"/>
          </a:p>
          <a:p>
            <a:pPr indent="-84137" lvl="2" marL="720725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웹 표준 기술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8288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700"/>
              <a:buFont typeface="Noto Sans Symbols"/>
              <a:buChar char="▪"/>
            </a:pPr>
            <a:r>
              <a:rPr b="0" lang="ko-KR" sz="1500"/>
              <a:t>HTML5 주요 기능</a:t>
            </a:r>
            <a:endParaRPr b="0" sz="1500"/>
          </a:p>
          <a:p>
            <a:pPr indent="-18415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1" lang="ko-KR" sz="1500"/>
              <a:t>시맨틱</a:t>
            </a:r>
            <a:endParaRPr b="1" sz="1500"/>
          </a:p>
          <a:p>
            <a:pPr indent="-192087" lvl="2" marL="720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ko-KR" sz="1300"/>
              <a:t>검색 엔진 같은 프로그램이 정보를 분석, 자료를 검색 및 처리해서 제공하는 지능형 웹</a:t>
            </a:r>
            <a:endParaRPr sz="1300"/>
          </a:p>
          <a:p>
            <a:pPr indent="-84137" lvl="2" marL="720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-18415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1" lang="ko-KR" sz="1500"/>
              <a:t>CSS3 스타일시트</a:t>
            </a:r>
            <a:endParaRPr b="1" sz="1500"/>
          </a:p>
          <a:p>
            <a:pPr indent="-192087" lvl="2" marL="720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ko-KR" sz="1300"/>
              <a:t>CSS3 스타일시트를 사용하면 3차원 변환과 애니메이션 효과 적용 가능</a:t>
            </a:r>
            <a:endParaRPr sz="1300"/>
          </a:p>
          <a:p>
            <a:pPr indent="-96837" lvl="2" marL="720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/>
          </a:p>
          <a:p>
            <a:pPr indent="-18415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1" lang="ko-KR" sz="1500"/>
              <a:t>웹의 성능 극대화 및 통합</a:t>
            </a:r>
            <a:endParaRPr b="1" sz="1500"/>
          </a:p>
          <a:p>
            <a:pPr indent="-192087" lvl="2" marL="720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ko-KR" sz="1300"/>
              <a:t>HTML5의 추가 기능으로 기존에 이용하던 웹의 성능을 극대화할 수 있음</a:t>
            </a:r>
            <a:endParaRPr sz="1300"/>
          </a:p>
          <a:p>
            <a:pPr indent="-192087" lvl="2" marL="720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ko-KR" sz="1300"/>
              <a:t>웹 워커를 이용하면 사용자 화면을 멈추지 않으면서 연산 도 처리 가능</a:t>
            </a:r>
            <a:endParaRPr sz="1300"/>
          </a:p>
          <a:p>
            <a:pPr indent="-192087" lvl="2" marL="720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ko-KR" sz="1300"/>
              <a:t>HTML5 표준을 적용한 웹 브라우저를 사용해 간단한 워드 작업이나 게임 가능</a:t>
            </a:r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HTML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585" y="1725532"/>
            <a:ext cx="6404455" cy="309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웹프로그래밍</a:t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311700" y="1152475"/>
            <a:ext cx="8520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HTML5</a:t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275" y="1968575"/>
            <a:ext cx="2988651" cy="210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682375" y="1869900"/>
            <a:ext cx="4422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장치 간 접근이 가능하여 카메라, 동작센서 등의 H/W 기능을 웹에서 직접 제어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웹(클라이언트)에서 서버 측과 직접적인 양방향 통신 가능하고, 3D나 그래픽 및 효과 기능을 지원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CSS3을 통해서 글씨체, 색상, 배경 등 다양한 스타일 및 이펙트 기능 제공하고, 비디오 및 오디오 기능을 자체적으로 지원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네트워크가 지원되지 못하는 환경에서도 웹 이용을 가능하게 하고, GPS 없이도 단말기의 지리적인 위치 정보를 제공하며, 웹 자료에 의미를 부여하여 사용자 의도에 맞는 맞춤형 검색을 제공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CSS (Cascading Style Sheets)</a:t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873350" y="1769850"/>
            <a:ext cx="55086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ko-K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웹페이지를 장식하는 프로그래밍 언어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ko-K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HTML과 함께 사용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ko-K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글자체와 색상, 배경색 등을 변경하거나 글자의 크기를 조절하기도 하고, 글과 그림의 위치와 관련된 문서의 스타일을 지정하는 언어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273" name="Google Shape;273;p30"/>
          <p:cNvSpPr txBox="1"/>
          <p:nvPr>
            <p:ph idx="1" type="body"/>
          </p:nvPr>
        </p:nvSpPr>
        <p:spPr>
          <a:xfrm>
            <a:off x="311700" y="1152475"/>
            <a:ext cx="8520600" cy="3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5588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500"/>
              <a:buFont typeface="Noto Sans Symbols"/>
              <a:buChar char="▪"/>
            </a:pPr>
            <a:r>
              <a:rPr b="0" lang="ko-KR" sz="1300"/>
              <a:t>CSS </a:t>
            </a:r>
            <a:r>
              <a:rPr b="0" baseline="30000" lang="ko-KR" sz="1300"/>
              <a:t>Cascading Style Sheets</a:t>
            </a:r>
            <a:r>
              <a:rPr b="0" lang="ko-KR" sz="1300"/>
              <a:t> </a:t>
            </a:r>
            <a:endParaRPr sz="1300"/>
          </a:p>
          <a:p>
            <a:pPr indent="-17145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b="0" lang="ko-KR" sz="1000"/>
              <a:t>HTML 페이지에 스타일을 지정하는 스타일시트를 작성할 때 사용하는 언어</a:t>
            </a:r>
            <a:endParaRPr b="0" sz="1000"/>
          </a:p>
          <a:p>
            <a:pPr indent="-17145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ko-KR" sz="1000"/>
              <a:t>현대 웹 페이지에서 매우 중요한 역할 수행</a:t>
            </a:r>
            <a:endParaRPr sz="1000"/>
          </a:p>
          <a:p>
            <a:pPr indent="-7620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aseline="30000" sz="1000"/>
          </a:p>
          <a:p>
            <a:pPr indent="-7620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aseline="30000" sz="1000"/>
          </a:p>
          <a:p>
            <a:pPr indent="-7620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aseline="30000" sz="1000"/>
          </a:p>
          <a:p>
            <a:pPr indent="-7620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aseline="30000" sz="1000"/>
          </a:p>
          <a:p>
            <a:pPr indent="-7620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aseline="30000" sz="1000"/>
          </a:p>
          <a:p>
            <a:pPr indent="-7620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aseline="30000" sz="1000"/>
          </a:p>
          <a:p>
            <a:pPr indent="-7620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aseline="30000" sz="1000"/>
          </a:p>
          <a:p>
            <a:pPr indent="-7620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aseline="30000" sz="1000"/>
          </a:p>
          <a:p>
            <a:pPr indent="-96838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 b="0" sz="1300"/>
          </a:p>
          <a:p>
            <a:pPr indent="-255588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500"/>
              <a:buFont typeface="Noto Sans Symbols"/>
              <a:buChar char="▪"/>
            </a:pPr>
            <a:r>
              <a:rPr b="0" lang="ko-KR" sz="1300"/>
              <a:t>자바스크립트</a:t>
            </a:r>
            <a:endParaRPr b="0" sz="1300"/>
          </a:p>
          <a:p>
            <a:pPr indent="-17145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ko-KR" sz="1000"/>
              <a:t>표준 명칭: ECMAScript</a:t>
            </a:r>
            <a:endParaRPr sz="1000"/>
          </a:p>
          <a:p>
            <a:pPr indent="-171450" lvl="1" marL="5349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ko-KR" sz="1000"/>
              <a:t>HTML 페이지에서 사용자 반응 등을 처리하는 스크립트를 작성하는 언어</a:t>
            </a:r>
            <a:endParaRPr sz="1000"/>
          </a:p>
          <a:p>
            <a:pPr indent="-171450" lvl="1" marL="5349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ko-KR" sz="1000"/>
              <a:t>클라이언트 웹 개발을 하기 위해 만들었지만, 현대에는 서버는 물론 로봇 개발에도 사용</a:t>
            </a:r>
            <a:endParaRPr baseline="30000" sz="1000"/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6562" y="2148688"/>
            <a:ext cx="4470618" cy="183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464" y="2148688"/>
            <a:ext cx="2378136" cy="109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참고 자료 및 부교재</a:t>
            </a:r>
            <a:endParaRPr/>
          </a:p>
        </p:txBody>
      </p: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894200" y="1061035"/>
            <a:ext cx="7938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92307"/>
              <a:buAutoNum type="arabicPeriod"/>
            </a:pPr>
            <a:r>
              <a:rPr lang="ko-KR" sz="195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웹 프론트엔드 (웹 퍼블리싱) 교재 (카페에 링크 제공)</a:t>
            </a:r>
            <a:endParaRPr sz="1150"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12500"/>
              <a:buAutoNum type="arabicPeriod"/>
            </a:pPr>
            <a:r>
              <a:rPr lang="ko-KR" sz="1600" u="sng">
                <a:solidFill>
                  <a:schemeClr val="hlink"/>
                </a:solidFill>
                <a:hlinkClick r:id="rId4"/>
              </a:rPr>
              <a:t>w3schools.com</a:t>
            </a:r>
            <a:endParaRPr sz="1600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AutoNum type="arabicPeriod"/>
            </a:pPr>
            <a:r>
              <a:rPr lang="ko-KR" sz="1600"/>
              <a:t>HTML5 웹프로그래밍 입문 - 한빛아카데미</a:t>
            </a:r>
            <a:endParaRPr sz="1600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Font typeface="Arial"/>
              <a:buAutoNum type="arabicPeriod"/>
            </a:pPr>
            <a:r>
              <a:rPr lang="ko-KR" sz="1600"/>
              <a:t>HTML5+CSS3 실무테크닉 - 성안당</a:t>
            </a:r>
            <a:endParaRPr sz="1600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AutoNum type="arabicPeriod"/>
            </a:pPr>
            <a:r>
              <a:rPr lang="ko-KR" sz="1600"/>
              <a:t>HTML CSS 입문 예제 중심 - 인포엔북</a:t>
            </a:r>
            <a:endParaRPr sz="1600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AutoNum type="arabicPeriod"/>
            </a:pPr>
            <a:r>
              <a:rPr lang="ko-KR" sz="1600"/>
              <a:t>완성된 웹사이트로 배우는 HTML&amp;CSS 웹 디자인 – 한빛미디어</a:t>
            </a:r>
            <a:endParaRPr sz="1600"/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4725" y="2700160"/>
            <a:ext cx="3642361" cy="236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281" name="Google Shape;2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스타일시트 작성과 실행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내부 스타일 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b="0" lang="ko-KR"/>
              <a:t>HTML 페이지 내부에서 style 태그를 사용해 스타일시트를 직접 입력</a:t>
            </a:r>
            <a:endParaRPr b="0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스타일시트가 짧은 경우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외부 스타일</a:t>
            </a:r>
            <a:endParaRPr b="0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스타일시트를 별도로 생성하고 link 태그의 href 속성을 사용해 불러옴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협업 업무나 프로젝트의 규모가 클 경우 사용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내부 스타일시트 작성과 실행												     			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2_샘플\코드 2-2.jpg" id="288" name="Google Shape;2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460" y="1706880"/>
            <a:ext cx="6256020" cy="317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5360" y="3412448"/>
            <a:ext cx="3956346" cy="14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외부 스타일시트 작성과 실행												     			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grpSp>
        <p:nvGrpSpPr>
          <p:cNvPr id="296" name="Google Shape;296;p33"/>
          <p:cNvGrpSpPr/>
          <p:nvPr/>
        </p:nvGrpSpPr>
        <p:grpSpPr>
          <a:xfrm>
            <a:off x="751630" y="1600200"/>
            <a:ext cx="6020355" cy="3337560"/>
            <a:chOff x="503770" y="1059583"/>
            <a:chExt cx="8282936" cy="3774169"/>
          </a:xfrm>
        </p:grpSpPr>
        <p:pic>
          <p:nvPicPr>
            <p:cNvPr id="297" name="Google Shape;29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3770" y="1059583"/>
              <a:ext cx="8058150" cy="1339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2_샘플\코드 2-4.jpg" id="298" name="Google Shape;29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350" y="2247714"/>
              <a:ext cx="8029575" cy="2586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11880" y="1851471"/>
              <a:ext cx="4674826" cy="1465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자바 스크립트</a:t>
            </a:r>
            <a:endParaRPr/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4312" y="1727925"/>
            <a:ext cx="5475375" cy="303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312" name="Google Shape;31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자바스크립트 작성과 실행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내부 자바스크립트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&lt;script&gt; 태그를 사용해 HTML 페이지 내부에 코드 작성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외부 자바스크립트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&lt;script&gt; 태그의 src 속성에 파일 경로를 입력해 HTML 페이지로 불러옴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내부 자바스크립트 작성과 실행</a:t>
            </a:r>
            <a:endParaRPr/>
          </a:p>
          <a:p>
            <a:pPr indent="0" lvl="0" marL="93662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/>
              <a:t>										     			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2_샘플\코드 2-5.jpg"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56" y="1671846"/>
            <a:ext cx="5862024" cy="286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279" y="3574030"/>
            <a:ext cx="3834427" cy="124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causer2\Desktop\강의교안 작업\fig_4455\ch02_샘플\코드 2-7.jpg" id="325" name="Google Shape;3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13" y="2491739"/>
            <a:ext cx="6607787" cy="227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웹 프로그래밍</a:t>
            </a:r>
            <a:endParaRPr/>
          </a:p>
        </p:txBody>
      </p:sp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외부 자바스크립트 작성과 실행</a:t>
            </a:r>
            <a:endParaRPr/>
          </a:p>
          <a:p>
            <a:pPr indent="0" lvl="0" marL="93662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/>
              <a:t>										     			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2_샘플\코드 2-6.jpg" id="328" name="Google Shape;32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613" y="1581625"/>
            <a:ext cx="7369788" cy="65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6320" y="3627119"/>
            <a:ext cx="4046220" cy="126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오류와 검증</a:t>
            </a:r>
            <a:endParaRPr/>
          </a:p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검사를 이용한 오류 확인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버그</a:t>
            </a:r>
            <a:r>
              <a:rPr baseline="30000" lang="ko-KR"/>
              <a:t>Bug</a:t>
            </a:r>
            <a:r>
              <a:rPr lang="ko-KR"/>
              <a:t> : 프로그램이 원하지 않는 방향으로 동작하는 것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디버그</a:t>
            </a:r>
            <a:r>
              <a:rPr baseline="30000" lang="ko-KR"/>
              <a:t>Debug</a:t>
            </a:r>
            <a:r>
              <a:rPr lang="ko-KR"/>
              <a:t> : 버그를 잡는(수정하는) 행위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브라우저 검사 기능으로 디버그 수행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크롬을 열고 [F12] 또는 [Ctrl] + [Shift] + [I] 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웹 페이지에서 마우스 오른쪽 버튼 클릭해 [검사] 메뉴</a:t>
            </a:r>
            <a:endParaRPr/>
          </a:p>
        </p:txBody>
      </p:sp>
      <p:pic>
        <p:nvPicPr>
          <p:cNvPr descr="C:\Users\acauser2\Desktop\강의교안 작업\fig_4455\ch02_샘플\그림 2-8.jpg" id="336" name="Google Shape;33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030" y="2872080"/>
            <a:ext cx="3482340" cy="195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오류와 검증</a:t>
            </a:r>
            <a:endParaRPr/>
          </a:p>
        </p:txBody>
      </p:sp>
      <p:sp>
        <p:nvSpPr>
          <p:cNvPr id="342" name="Google Shape;34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558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500"/>
              <a:buFont typeface="Noto Sans Symbols"/>
              <a:buChar char="▪"/>
            </a:pPr>
            <a:r>
              <a:rPr lang="ko-KR" sz="1700"/>
              <a:t>검사를 이용한 오류 확인</a:t>
            </a:r>
            <a:endParaRPr sz="1700"/>
          </a:p>
          <a:p>
            <a:pPr indent="-17938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300"/>
              <a:buChar char="•"/>
            </a:pPr>
            <a:r>
              <a:rPr lang="ko-KR" sz="1300"/>
              <a:t>[Elements] 탭 : 현재 HTML 페이지의 계층 구조를 보여줌. 태그 스타일 파악</a:t>
            </a:r>
            <a:endParaRPr sz="1300"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-17938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300"/>
              <a:buChar char="•"/>
            </a:pPr>
            <a:r>
              <a:rPr lang="ko-KR" sz="1300"/>
              <a:t>[Console] 탭 : 오류를 확인, 자바스크립트 코드 추가 입력</a:t>
            </a:r>
            <a:endParaRPr sz="1300"/>
          </a:p>
        </p:txBody>
      </p:sp>
      <p:pic>
        <p:nvPicPr>
          <p:cNvPr descr="C:\Users\acauser2\Desktop\강의교안 작업\fig_4455\ch02_샘플\그림 2-10.jpg" id="343" name="Google Shape;3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53" y="3981306"/>
            <a:ext cx="4878267" cy="88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2_샘플\그림 2-9.jpg" id="344" name="Google Shape;34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800" y="2094075"/>
            <a:ext cx="4631251" cy="13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HTML 기본 구조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학습 자료 공유 카페 가입</a:t>
            </a:r>
            <a:endParaRPr/>
          </a:p>
        </p:txBody>
      </p: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311700" y="1152475"/>
            <a:ext cx="85206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https://cafe.naver.com/sw202407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비공개 카페 (이번 주말에 비공개 카페로 전환 됩니다.)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가입 후 “교육생 간단 자소서” 게시판에 자기 본인 소개 글 작성 바랍니다.</a:t>
            </a:r>
            <a:endParaRPr/>
          </a:p>
        </p:txBody>
      </p:sp>
      <p:pic>
        <p:nvPicPr>
          <p:cNvPr id="81" name="Google Shape;8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25" y="2211925"/>
            <a:ext cx="4348534" cy="25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HTML5 기본 용어</a:t>
            </a:r>
            <a:endParaRPr/>
          </a:p>
        </p:txBody>
      </p:sp>
      <p:sp>
        <p:nvSpPr>
          <p:cNvPr id="355" name="Google Shape;35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태그와 요소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요소 - HTML 페이지를 구성하는 각 부품(제목, 본문, 이미지 등)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태그 - 요소를 만들 때 사용하는 작성 방법 </a:t>
            </a:r>
            <a:endParaRPr/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3">
            <a:alphaModFix/>
          </a:blip>
          <a:srcRect b="0" l="0" r="0" t="10749"/>
          <a:stretch/>
        </p:blipFill>
        <p:spPr>
          <a:xfrm>
            <a:off x="937260" y="2369820"/>
            <a:ext cx="6362700" cy="248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HTML5 기본 용어</a:t>
            </a:r>
            <a:endParaRPr/>
          </a:p>
        </p:txBody>
      </p:sp>
      <p:sp>
        <p:nvSpPr>
          <p:cNvPr id="362" name="Google Shape;36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태그와 요소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grpSp>
        <p:nvGrpSpPr>
          <p:cNvPr id="363" name="Google Shape;363;p42"/>
          <p:cNvGrpSpPr/>
          <p:nvPr/>
        </p:nvGrpSpPr>
        <p:grpSpPr>
          <a:xfrm>
            <a:off x="2332915" y="1821179"/>
            <a:ext cx="4304103" cy="2869575"/>
            <a:chOff x="1014656" y="1889759"/>
            <a:chExt cx="4304103" cy="2869575"/>
          </a:xfrm>
        </p:grpSpPr>
        <p:pic>
          <p:nvPicPr>
            <p:cNvPr id="364" name="Google Shape;364;p42"/>
            <p:cNvPicPr preferRelativeResize="0"/>
            <p:nvPr/>
          </p:nvPicPr>
          <p:blipFill rotWithShape="1">
            <a:blip r:embed="rId3">
              <a:alphaModFix/>
            </a:blip>
            <a:srcRect b="0" l="0" r="0" t="8981"/>
            <a:stretch/>
          </p:blipFill>
          <p:spPr>
            <a:xfrm>
              <a:off x="1014656" y="2506980"/>
              <a:ext cx="4304103" cy="2252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42"/>
            <p:cNvPicPr preferRelativeResize="0"/>
            <p:nvPr/>
          </p:nvPicPr>
          <p:blipFill rotWithShape="1">
            <a:blip r:embed="rId4">
              <a:alphaModFix/>
            </a:blip>
            <a:srcRect b="26767" l="0" r="0" t="0"/>
            <a:stretch/>
          </p:blipFill>
          <p:spPr>
            <a:xfrm>
              <a:off x="1014656" y="1889759"/>
              <a:ext cx="3949391" cy="495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HTML5 기본 용어</a:t>
            </a:r>
            <a:endParaRPr/>
          </a:p>
        </p:txBody>
      </p:sp>
      <p:sp>
        <p:nvSpPr>
          <p:cNvPr id="371" name="Google Shape;37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속성 - 태그에 추가 정보를 부여할 때 사용하는 것</a:t>
            </a:r>
            <a:endParaRPr/>
          </a:p>
        </p:txBody>
      </p:sp>
      <p:pic>
        <p:nvPicPr>
          <p:cNvPr id="372" name="Google Shape;372;p43"/>
          <p:cNvPicPr preferRelativeResize="0"/>
          <p:nvPr/>
        </p:nvPicPr>
        <p:blipFill rotWithShape="1">
          <a:blip r:embed="rId3">
            <a:alphaModFix/>
          </a:blip>
          <a:srcRect b="12877" l="0" r="0" t="0"/>
          <a:stretch/>
        </p:blipFill>
        <p:spPr>
          <a:xfrm>
            <a:off x="1198300" y="2263140"/>
            <a:ext cx="5834960" cy="149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HTML5 기본 용어</a:t>
            </a:r>
            <a:endParaRPr/>
          </a:p>
        </p:txBody>
      </p:sp>
      <p:sp>
        <p:nvSpPr>
          <p:cNvPr id="378" name="Google Shape;378;p44"/>
          <p:cNvSpPr txBox="1"/>
          <p:nvPr>
            <p:ph idx="1" type="body"/>
          </p:nvPr>
        </p:nvSpPr>
        <p:spPr>
          <a:xfrm>
            <a:off x="311700" y="1152475"/>
            <a:ext cx="8520600" cy="1003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주석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주석 - 코드 설명 기록(프로그램의 실행에 영향을 미치지 않음)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 b="8372" l="0" r="0" t="0"/>
          <a:stretch/>
        </p:blipFill>
        <p:spPr>
          <a:xfrm>
            <a:off x="1177626" y="1996440"/>
            <a:ext cx="6419514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HTML5 페이지 구조와 작성법</a:t>
            </a:r>
            <a:endParaRPr/>
          </a:p>
        </p:txBody>
      </p:sp>
      <p:sp>
        <p:nvSpPr>
          <p:cNvPr id="385" name="Google Shape;38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HTML5 페이지의 구조</a:t>
            </a:r>
            <a:endParaRPr/>
          </a:p>
        </p:txBody>
      </p:sp>
      <p:pic>
        <p:nvPicPr>
          <p:cNvPr id="386" name="Google Shape;386;p45"/>
          <p:cNvPicPr preferRelativeResize="0"/>
          <p:nvPr/>
        </p:nvPicPr>
        <p:blipFill rotWithShape="1">
          <a:blip r:embed="rId3">
            <a:alphaModFix/>
          </a:blip>
          <a:srcRect b="10134" l="0" r="0" t="0"/>
          <a:stretch/>
        </p:blipFill>
        <p:spPr>
          <a:xfrm>
            <a:off x="777240" y="1767840"/>
            <a:ext cx="7490460" cy="297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HTML5 페이지의 구조</a:t>
            </a:r>
            <a:br>
              <a:rPr lang="ko-KR"/>
            </a:br>
            <a:endParaRPr/>
          </a:p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7788" lvl="0" marL="777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&lt;html&gt; 태그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페이지의 사용 언어를 구글 검색 엔진에 제공</a:t>
            </a:r>
            <a:endParaRPr/>
          </a:p>
        </p:txBody>
      </p:sp>
      <p:grpSp>
        <p:nvGrpSpPr>
          <p:cNvPr id="393" name="Google Shape;393;p46"/>
          <p:cNvGrpSpPr/>
          <p:nvPr/>
        </p:nvGrpSpPr>
        <p:grpSpPr>
          <a:xfrm>
            <a:off x="1048360" y="2110740"/>
            <a:ext cx="6533540" cy="2735580"/>
            <a:chOff x="1033120" y="2047346"/>
            <a:chExt cx="6340963" cy="2590220"/>
          </a:xfrm>
        </p:grpSpPr>
        <p:pic>
          <p:nvPicPr>
            <p:cNvPr id="394" name="Google Shape;394;p46"/>
            <p:cNvPicPr preferRelativeResize="0"/>
            <p:nvPr/>
          </p:nvPicPr>
          <p:blipFill rotWithShape="1">
            <a:blip r:embed="rId3">
              <a:alphaModFix/>
            </a:blip>
            <a:srcRect b="0" l="0" r="0" t="10218"/>
            <a:stretch/>
          </p:blipFill>
          <p:spPr>
            <a:xfrm>
              <a:off x="1033120" y="2047346"/>
              <a:ext cx="2373020" cy="2590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6"/>
            <p:cNvPicPr preferRelativeResize="0"/>
            <p:nvPr/>
          </p:nvPicPr>
          <p:blipFill rotWithShape="1">
            <a:blip r:embed="rId4">
              <a:alphaModFix/>
            </a:blip>
            <a:srcRect b="0" l="1" r="-17688" t="18697"/>
            <a:stretch/>
          </p:blipFill>
          <p:spPr>
            <a:xfrm>
              <a:off x="3990981" y="2247900"/>
              <a:ext cx="3383102" cy="23896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HTML5의 기본 태크</a:t>
            </a:r>
            <a:endParaRPr/>
          </a:p>
        </p:txBody>
      </p:sp>
      <p:sp>
        <p:nvSpPr>
          <p:cNvPr id="401" name="Google Shape;40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HTML5에서 지원하는 기본 태그</a:t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200" y="1788820"/>
            <a:ext cx="5256584" cy="256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311700" y="33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글자 태그</a:t>
            </a:r>
            <a:endParaRPr/>
          </a:p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311700" y="963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제목과 본문 태그의 활용												     			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3_샘플\코드 3-3.jpg" id="409" name="Google Shape;4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50" y="1469575"/>
            <a:ext cx="4831075" cy="34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650" y="175275"/>
            <a:ext cx="3630025" cy="266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글자 태그</a:t>
            </a:r>
            <a:endParaRPr/>
          </a:p>
        </p:txBody>
      </p:sp>
      <p:sp>
        <p:nvSpPr>
          <p:cNvPr id="416" name="Google Shape;41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앵커 태그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하이퍼텍스트 : 사용자의 선택에 따라 특정 정보로 이동하는 조직된 문서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a 태그(Anchor) : 다른 웹 페이지나 웹 페이지 내부의 특정 위치로 이동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Href : Hyper Reference를 의미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3_샘플\그림 3-2.jpg" id="417" name="Google Shape;4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05" y="4008120"/>
            <a:ext cx="5395455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표 3-2.jpg" id="418" name="Google Shape;41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945" y="2771496"/>
            <a:ext cx="3269475" cy="98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글자 태그</a:t>
            </a:r>
            <a:endParaRPr/>
          </a:p>
        </p:txBody>
      </p:sp>
      <p:sp>
        <p:nvSpPr>
          <p:cNvPr id="424" name="Google Shape;424;p50"/>
          <p:cNvSpPr txBox="1"/>
          <p:nvPr>
            <p:ph idx="1" type="body"/>
          </p:nvPr>
        </p:nvSpPr>
        <p:spPr>
          <a:xfrm>
            <a:off x="311700" y="1152475"/>
            <a:ext cx="8520600" cy="3472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앵커 태그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a 태그의 href 속성</a:t>
            </a:r>
            <a:endParaRPr/>
          </a:p>
          <a:p>
            <a:pPr indent="0" lvl="2" marL="534988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ko-KR" sz="900"/>
              <a:t>❶ 절대 경로</a:t>
            </a:r>
            <a:endParaRPr sz="900"/>
          </a:p>
          <a:p>
            <a:pPr indent="0" lvl="3" marL="720725" rtl="0" algn="l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/>
              <a:t>       http ://naver.com - 네이버의 메인 페이지</a:t>
            </a:r>
            <a:endParaRPr sz="900"/>
          </a:p>
          <a:p>
            <a:pPr indent="0" lvl="3" marL="720725" rtl="0" algn="l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/>
              <a:t>       /animal.jpg - 현재 웹 사이트 최상위 위치의 animal.jpg 파일</a:t>
            </a:r>
            <a:endParaRPr sz="900"/>
          </a:p>
          <a:p>
            <a:pPr indent="0" lvl="2" marL="534988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ko-KR" sz="900"/>
              <a:t>❷ 상대 경로</a:t>
            </a:r>
            <a:endParaRPr sz="900"/>
          </a:p>
          <a:p>
            <a:pPr indent="0" lvl="3" marL="720725" rtl="0" algn="l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/>
              <a:t>       animal.jpg - 웹 페이지가 있는 폴더의 animal.jpg 파일</a:t>
            </a:r>
            <a:endParaRPr sz="900"/>
          </a:p>
          <a:p>
            <a:pPr indent="0" lvl="3" marL="720725" rtl="0" algn="l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/>
              <a:t>       image/animal.jpg - 웹 페이지가 있는 폴더에 포함된 image 폴더의 animal.jpg 파일</a:t>
            </a:r>
            <a:endParaRPr sz="900"/>
          </a:p>
          <a:p>
            <a:pPr indent="0" lvl="3" marL="720725" rtl="0" algn="l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/>
              <a:t>       ../animal.jpg - 웹 페이지가 있는 폴더의 상위 폴더에 있는 animal.jpg 파일</a:t>
            </a:r>
            <a:endParaRPr sz="900"/>
          </a:p>
          <a:p>
            <a:pPr indent="0" lvl="2" marL="534988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ko-KR" sz="900"/>
              <a:t>❸ 아이디 경로</a:t>
            </a:r>
            <a:endParaRPr sz="900"/>
          </a:p>
          <a:p>
            <a:pPr indent="0" lvl="3" marL="720725" rtl="0" algn="l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/>
              <a:t>       #name - id 속성이 name인 태그의 위치로 이동</a:t>
            </a:r>
            <a:endParaRPr sz="900"/>
          </a:p>
          <a:p>
            <a:pPr indent="0" lvl="2" marL="534988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ko-KR" sz="900"/>
              <a:t>❹ 메일 경로</a:t>
            </a:r>
            <a:endParaRPr sz="900"/>
          </a:p>
          <a:p>
            <a:pPr indent="0" lvl="3" marL="720725" rtl="0" algn="l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/>
              <a:t>       mailto : hanb@hanbit.co.kr – 해당 주소로 메일 전송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311700" y="445025"/>
            <a:ext cx="552513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수업 시간</a:t>
            </a:r>
            <a:endParaRPr/>
          </a:p>
        </p:txBody>
      </p:sp>
      <p:sp>
        <p:nvSpPr>
          <p:cNvPr id="87" name="Google Shape;87;p6"/>
          <p:cNvSpPr txBox="1"/>
          <p:nvPr>
            <p:ph idx="1" type="body"/>
          </p:nvPr>
        </p:nvSpPr>
        <p:spPr>
          <a:xfrm>
            <a:off x="311700" y="1152475"/>
            <a:ext cx="5525133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매일 9시~17시 까지 (7시간 수업)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매 시간 50분 수업, 10분 휴식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점심 시간 12시~13시 (1시간)</a:t>
            </a:r>
            <a:endParaRPr/>
          </a:p>
        </p:txBody>
      </p:sp>
      <p:pic>
        <p:nvPicPr>
          <p:cNvPr id="88" name="Google Shape;8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233" y="152400"/>
            <a:ext cx="3002367" cy="479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글자 태그</a:t>
            </a:r>
            <a:endParaRPr/>
          </a:p>
        </p:txBody>
      </p:sp>
      <p:sp>
        <p:nvSpPr>
          <p:cNvPr id="430" name="Google Shape;43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하이퍼링크 설정					</a:t>
            </a:r>
            <a:r>
              <a:rPr b="0" lang="ko-KR"/>
              <a:t> </a:t>
            </a:r>
            <a:endParaRPr b="0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/>
              <a:t>특정 웹 페이지에 연결하기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b="0" lang="ko-KR"/>
              <a:t>하이퍼링크를 설정한 글자를 클릭하면 해당 웹 페이지로 이동</a:t>
            </a:r>
            <a:r>
              <a:rPr lang="ko-KR"/>
              <a:t>							     			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3_샘플\코드 3-5.jpg" id="431" name="Google Shape;4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140" y="2392679"/>
            <a:ext cx="5829300" cy="23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글자 태그</a:t>
            </a:r>
            <a:endParaRPr/>
          </a:p>
        </p:txBody>
      </p:sp>
      <p:sp>
        <p:nvSpPr>
          <p:cNvPr id="437" name="Google Shape;43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/>
              <a:t>하이퍼링크 설정					</a:t>
            </a:r>
            <a:endParaRPr b="0" sz="1600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 sz="1200"/>
              <a:t>2. 웹 페이지 내부에 연결하기</a:t>
            </a:r>
            <a:endParaRPr b="1" sz="1200"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b="0" lang="ko-KR" sz="1200"/>
              <a:t>하이퍼링크를 설정한 글자를 클릭하면 해당 웹 페이지로 이동</a:t>
            </a:r>
            <a:endParaRPr sz="1200"/>
          </a:p>
        </p:txBody>
      </p:sp>
      <p:pic>
        <p:nvPicPr>
          <p:cNvPr descr="C:\Users\acauser2\Desktop\강의교안 작업\fig_4455\ch03_샘플\코드 3-6.jpg" id="438" name="Google Shape;43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140" y="2225040"/>
            <a:ext cx="5074920" cy="275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글자 태그</a:t>
            </a:r>
            <a:endParaRPr/>
          </a:p>
        </p:txBody>
      </p:sp>
      <p:sp>
        <p:nvSpPr>
          <p:cNvPr id="444" name="Google Shape;444;p53"/>
          <p:cNvSpPr txBox="1"/>
          <p:nvPr>
            <p:ph idx="1" type="body"/>
          </p:nvPr>
        </p:nvSpPr>
        <p:spPr>
          <a:xfrm>
            <a:off x="406100" y="816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100"/>
              <a:t>글자 모양 태그</a:t>
            </a:r>
            <a:endParaRPr sz="1100"/>
          </a:p>
          <a:p>
            <a:pPr indent="-14636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r>
              <a:t/>
            </a:r>
            <a:endParaRPr sz="1000"/>
          </a:p>
          <a:p>
            <a:pPr indent="-14636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r>
              <a:t/>
            </a:r>
            <a:endParaRPr sz="1000"/>
          </a:p>
          <a:p>
            <a:pPr indent="-14636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r>
              <a:t/>
            </a:r>
            <a:endParaRPr sz="1000"/>
          </a:p>
          <a:p>
            <a:pPr indent="-14636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r>
              <a:t/>
            </a:r>
            <a:endParaRPr sz="1000"/>
          </a:p>
          <a:p>
            <a:pPr indent="-14636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r>
              <a:t/>
            </a:r>
            <a:endParaRPr sz="1000"/>
          </a:p>
          <a:p>
            <a:pPr indent="-14636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r>
              <a:t/>
            </a:r>
            <a:endParaRPr sz="1000"/>
          </a:p>
          <a:p>
            <a:pPr indent="-14636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r>
              <a:t/>
            </a:r>
            <a:endParaRPr sz="1000"/>
          </a:p>
          <a:p>
            <a:pPr indent="-14636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r>
              <a:t/>
            </a:r>
            <a:endParaRPr sz="1000"/>
          </a:p>
          <a:p>
            <a:pPr indent="-14636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r>
              <a:t/>
            </a:r>
            <a:endParaRPr sz="1000"/>
          </a:p>
          <a:p>
            <a:pPr indent="-261938" lvl="2" marL="35560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Char char="▪"/>
            </a:pPr>
            <a:r>
              <a:rPr lang="ko-KR" sz="1000"/>
              <a:t>글자 모양 태그 내부에 제목 글자 태그와 본문 글자 태그는 넣을 수 없음(HTML5 에서는 가능하다)</a:t>
            </a:r>
            <a:endParaRPr sz="1000"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 sz="1100"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 sz="1100"/>
          </a:p>
        </p:txBody>
      </p:sp>
      <p:pic>
        <p:nvPicPr>
          <p:cNvPr descr="C:\Users\acauser2\Desktop\강의교안 작업\fig_4455\ch03_샘플\표 3-3(a).jpg" id="445" name="Google Shape;4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307" y="1473230"/>
            <a:ext cx="3445708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표 3-3(b).jpg" id="446" name="Google Shape;4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0844" y="1473219"/>
            <a:ext cx="3266296" cy="1620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그림 3-3.jpg" id="447" name="Google Shape;44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432" y="3686524"/>
            <a:ext cx="2637988" cy="116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글자 태그</a:t>
            </a:r>
            <a:endParaRPr/>
          </a:p>
        </p:txBody>
      </p:sp>
      <p:sp>
        <p:nvSpPr>
          <p:cNvPr id="453" name="Google Shape;45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다양한 글자 모양					</a:t>
            </a:r>
            <a:r>
              <a:rPr b="0" lang="ko-KR"/>
              <a:t> </a:t>
            </a:r>
            <a:endParaRPr b="0"/>
          </a:p>
        </p:txBody>
      </p:sp>
      <p:grpSp>
        <p:nvGrpSpPr>
          <p:cNvPr id="454" name="Google Shape;454;p54"/>
          <p:cNvGrpSpPr/>
          <p:nvPr/>
        </p:nvGrpSpPr>
        <p:grpSpPr>
          <a:xfrm>
            <a:off x="1005840" y="1592580"/>
            <a:ext cx="5433059" cy="3345180"/>
            <a:chOff x="508700" y="1550167"/>
            <a:chExt cx="5568710" cy="4952317"/>
          </a:xfrm>
        </p:grpSpPr>
        <p:pic>
          <p:nvPicPr>
            <p:cNvPr descr="C:\Users\acauser2\Desktop\강의교안 작업\fig_4455\ch03_샘플\코드 3-7(b).jpg" id="455" name="Google Shape;455;p54"/>
            <p:cNvPicPr preferRelativeResize="0"/>
            <p:nvPr/>
          </p:nvPicPr>
          <p:blipFill rotWithShape="1">
            <a:blip r:embed="rId3">
              <a:alphaModFix/>
            </a:blip>
            <a:srcRect b="0" l="0" r="1628" t="0"/>
            <a:stretch/>
          </p:blipFill>
          <p:spPr>
            <a:xfrm>
              <a:off x="526480" y="4270236"/>
              <a:ext cx="5502845" cy="2232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3_샘플\코드 3-7.jpg" id="456" name="Google Shape;456;p54"/>
            <p:cNvPicPr preferRelativeResize="0"/>
            <p:nvPr/>
          </p:nvPicPr>
          <p:blipFill rotWithShape="1">
            <a:blip r:embed="rId4">
              <a:alphaModFix/>
            </a:blip>
            <a:srcRect b="4239" l="0" r="0" t="0"/>
            <a:stretch/>
          </p:blipFill>
          <p:spPr>
            <a:xfrm>
              <a:off x="508700" y="1550167"/>
              <a:ext cx="5568710" cy="2886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1330" y="1980963"/>
            <a:ext cx="2879574" cy="275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목록 태그</a:t>
            </a:r>
            <a:endParaRPr/>
          </a:p>
        </p:txBody>
      </p:sp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내비게이션 메뉴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웹 사이트의 다른 웹 페이지로 이동할 수 있는 버튼</a:t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7800" lvl="1" marL="534987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내비게이션 메뉴를 만들기 위해  주로 사용되는 목록 태그</a:t>
            </a:r>
            <a:endParaRPr/>
          </a:p>
        </p:txBody>
      </p:sp>
      <p:pic>
        <p:nvPicPr>
          <p:cNvPr descr="C:\Users\acauser2\Desktop\강의교안 작업\fig_4455\ch03_샘플\그림 3-4.jpg" id="464" name="Google Shape;46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660" y="1912620"/>
            <a:ext cx="3219480" cy="1203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표 3-4.jpg" id="465" name="Google Shape;46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660" y="3825240"/>
            <a:ext cx="3470940" cy="108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목록 태그</a:t>
            </a:r>
            <a:endParaRPr/>
          </a:p>
        </p:txBody>
      </p:sp>
      <p:sp>
        <p:nvSpPr>
          <p:cNvPr id="471" name="Google Shape;47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목록 태그 활용					</a:t>
            </a:r>
            <a:r>
              <a:rPr b="0" lang="ko-KR"/>
              <a:t>1 </a:t>
            </a:r>
            <a:endParaRPr b="0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/>
              <a:t>1. 순서가 없는 기본(글머리 기호) 목록 만들기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/>
              <a:t>2. 순서가 있는 목록 만들기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3_샘플\코드 3-8.jpg" id="472" name="Google Shape;4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338" y="1954178"/>
            <a:ext cx="5361009" cy="12690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코드 3-9.jpg" id="473" name="Google Shape;47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338" y="3604866"/>
            <a:ext cx="5361009" cy="112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7820" y="2284032"/>
            <a:ext cx="676604" cy="47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7532" y="3860095"/>
            <a:ext cx="776892" cy="49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목록 태그</a:t>
            </a:r>
            <a:endParaRPr/>
          </a:p>
        </p:txBody>
      </p:sp>
      <p:sp>
        <p:nvSpPr>
          <p:cNvPr id="481" name="Google Shape;48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목록 태그 활용					</a:t>
            </a:r>
            <a:r>
              <a:rPr b="0" lang="ko-KR"/>
              <a:t> </a:t>
            </a:r>
            <a:endParaRPr b="0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/>
              <a:t>3. 중첩 목록 만들기</a:t>
            </a:r>
            <a:endParaRPr b="1"/>
          </a:p>
        </p:txBody>
      </p:sp>
      <p:pic>
        <p:nvPicPr>
          <p:cNvPr descr="C:\Users\acauser2\Desktop\강의교안 작업\fig_4455\ch03_샘플\코드 3-10.jpg" id="482" name="Google Shape;4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517" y="1913477"/>
            <a:ext cx="5422464" cy="30928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코드 3-10 결과.jpg" id="483" name="Google Shape;4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935" y="2139702"/>
            <a:ext cx="2621813" cy="222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Emmet 확장 기능 Tab 활성화</a:t>
            </a:r>
            <a:endParaRPr/>
          </a:p>
        </p:txBody>
      </p:sp>
      <p:sp>
        <p:nvSpPr>
          <p:cNvPr id="489" name="Google Shape;48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90" name="Google Shape;4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682" y="1693447"/>
            <a:ext cx="3480888" cy="236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3807" y="1693447"/>
            <a:ext cx="3105012" cy="273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테이블 태그</a:t>
            </a:r>
            <a:endParaRPr/>
          </a:p>
        </p:txBody>
      </p:sp>
      <p:sp>
        <p:nvSpPr>
          <p:cNvPr id="497" name="Google Shape;49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테이블 태그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시간표 만들기</a:t>
            </a:r>
            <a:endParaRPr/>
          </a:p>
          <a:p>
            <a:pPr indent="0" lvl="1" marL="357187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b="1" lang="ko-KR"/>
              <a:t>1. 표 만들기</a:t>
            </a:r>
            <a:endParaRPr/>
          </a:p>
        </p:txBody>
      </p:sp>
      <p:pic>
        <p:nvPicPr>
          <p:cNvPr descr="C:\Users\acauser2\Desktop\강의교안 작업\fig_4455\ch03_샘플\표 3-5.jpg" id="498" name="Google Shape;49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6035" y="1264070"/>
            <a:ext cx="3167236" cy="1651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코드 3-11.jpg" id="499" name="Google Shape;49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0912" y="3553000"/>
            <a:ext cx="6091378" cy="129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테이블 태그</a:t>
            </a:r>
            <a:endParaRPr/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/>
              <a:t>시간표 만들기</a:t>
            </a:r>
            <a:endParaRPr sz="1600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 sz="1200"/>
              <a:t>2. 표에 셀 추가하기</a:t>
            </a:r>
            <a:endParaRPr b="1" sz="1200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grpSp>
        <p:nvGrpSpPr>
          <p:cNvPr id="506" name="Google Shape;506;p60"/>
          <p:cNvGrpSpPr/>
          <p:nvPr/>
        </p:nvGrpSpPr>
        <p:grpSpPr>
          <a:xfrm>
            <a:off x="1384026" y="1953066"/>
            <a:ext cx="6375983" cy="3100458"/>
            <a:chOff x="985627" y="1809605"/>
            <a:chExt cx="7200432" cy="3189115"/>
          </a:xfrm>
        </p:grpSpPr>
        <p:pic>
          <p:nvPicPr>
            <p:cNvPr descr="C:\Users\acauser2\Desktop\강의교안 작업\fig_4455\ch03_샘플\코드 3-12(1).jpg" id="507" name="Google Shape;507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5627" y="1809605"/>
              <a:ext cx="5878131" cy="737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3_샘플\코드 3-12(2).jpg" id="508" name="Google Shape;508;p60"/>
            <p:cNvPicPr preferRelativeResize="0"/>
            <p:nvPr/>
          </p:nvPicPr>
          <p:blipFill rotWithShape="1">
            <a:blip r:embed="rId4">
              <a:alphaModFix/>
            </a:blip>
            <a:srcRect b="37750" l="0" r="0" t="1887"/>
            <a:stretch/>
          </p:blipFill>
          <p:spPr>
            <a:xfrm>
              <a:off x="1008487" y="2463652"/>
              <a:ext cx="5636153" cy="2535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3_샘플\코드 3-12(2).jpg" id="509" name="Google Shape;509;p60"/>
            <p:cNvPicPr preferRelativeResize="0"/>
            <p:nvPr/>
          </p:nvPicPr>
          <p:blipFill rotWithShape="1">
            <a:blip r:embed="rId4">
              <a:alphaModFix/>
            </a:blip>
            <a:srcRect b="2624" l="0" r="52713" t="62954"/>
            <a:stretch/>
          </p:blipFill>
          <p:spPr>
            <a:xfrm>
              <a:off x="5425385" y="1996026"/>
              <a:ext cx="2606095" cy="16539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60"/>
            <p:cNvSpPr/>
            <p:nvPr/>
          </p:nvSpPr>
          <p:spPr>
            <a:xfrm>
              <a:off x="6446520" y="3535680"/>
              <a:ext cx="1584960" cy="468779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1" name="Google Shape;511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57501" y="4004460"/>
              <a:ext cx="3128558" cy="8215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인터넷과 웹 시작</a:t>
            </a:r>
            <a:endParaRPr/>
          </a:p>
        </p:txBody>
      </p:sp>
      <p:sp>
        <p:nvSpPr>
          <p:cNvPr id="94" name="Google Shape;94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인터넷 vs. 웹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인터넷은 전 세계를 연결하는 국제 정보 통신망으로, 컴퓨터나 스마트폰 같은 디지털기기로 연결되어 사람들이 정보를 공유할 수 있는 공간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웹은 인터넷 공간에서 제공하는 서비스</a:t>
            </a:r>
            <a:endParaRPr/>
          </a:p>
        </p:txBody>
      </p:sp>
      <p:pic>
        <p:nvPicPr>
          <p:cNvPr id="95" name="Google Shape;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1961" y="2720340"/>
            <a:ext cx="3649939" cy="217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테이블 태그</a:t>
            </a:r>
            <a:endParaRPr/>
          </a:p>
        </p:txBody>
      </p:sp>
      <p:sp>
        <p:nvSpPr>
          <p:cNvPr id="517" name="Google Shape;51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테이블 태그의 속성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3571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3_샘플\표 3-6.jpg" id="518" name="Google Shape;5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536" y="1867968"/>
            <a:ext cx="4565084" cy="189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테이블 태그</a:t>
            </a:r>
            <a:endParaRPr/>
          </a:p>
        </p:txBody>
      </p:sp>
      <p:sp>
        <p:nvSpPr>
          <p:cNvPr id="524" name="Google Shape;52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/>
              <a:t>행·열 병합 표 생성</a:t>
            </a:r>
            <a:endParaRPr sz="1600"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200"/>
              <a:t>colspan 속성과 rowspan 속성을 적용</a:t>
            </a:r>
            <a:endParaRPr b="0" sz="1200"/>
          </a:p>
        </p:txBody>
      </p:sp>
      <p:pic>
        <p:nvPicPr>
          <p:cNvPr descr="C:\Users\acauser2\Desktop\강의교안 작업\fig_4455\ch03_샘플\코드 3-13.jpg" id="525" name="Google Shape;52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438" y="2172550"/>
            <a:ext cx="4787126" cy="26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미디어 태그</a:t>
            </a:r>
            <a:endParaRPr/>
          </a:p>
        </p:txBody>
      </p:sp>
      <p:sp>
        <p:nvSpPr>
          <p:cNvPr id="531" name="Google Shape;53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b="0" lang="ko-KR"/>
              <a:t>미디어 태그</a:t>
            </a:r>
            <a:endParaRPr b="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이미지, 오디오, 비디오 등 멀티미디어를 넣을 때 사용</a:t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3571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3_샘플\표 3-7.jpg" id="532" name="Google Shape;53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839" y="2279069"/>
            <a:ext cx="4146238" cy="118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미디어 태그</a:t>
            </a:r>
            <a:endParaRPr/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b="0" lang="ko-KR"/>
              <a:t>미디어 태그 속성</a:t>
            </a:r>
            <a:endParaRPr b="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이미지, 오디오, 비디오에 필요한 추가 정보는 속성을 사용</a:t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3571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3_샘플\표 3-8.jpg" id="539" name="Google Shape;53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680" y="2072640"/>
            <a:ext cx="5501640" cy="283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미디어 태그</a:t>
            </a:r>
            <a:endParaRPr/>
          </a:p>
        </p:txBody>
      </p:sp>
      <p:sp>
        <p:nvSpPr>
          <p:cNvPr id="545" name="Google Shape;545;p65"/>
          <p:cNvSpPr txBox="1"/>
          <p:nvPr>
            <p:ph idx="1" type="body"/>
          </p:nvPr>
        </p:nvSpPr>
        <p:spPr>
          <a:xfrm>
            <a:off x="311700" y="1152475"/>
            <a:ext cx="8520600" cy="145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/>
              <a:t>멀티미디어(이미지, 오디오, 비디오) 삽입</a:t>
            </a:r>
            <a:endParaRPr sz="1600"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 sz="1200"/>
              <a:t>1. 이미지 삽입하기</a:t>
            </a:r>
            <a:endParaRPr b="1" sz="1200"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/>
              <a:t>이미지 파일 준비 : 준비 파일(이미지.jpg)을 HTML 페이지와 같은 폴더에 넣기</a:t>
            </a:r>
            <a:endParaRPr sz="1200"/>
          </a:p>
        </p:txBody>
      </p:sp>
      <p:pic>
        <p:nvPicPr>
          <p:cNvPr descr="C:\Users\acauser2\Desktop\강의교안 작업\fig_4455\ch03_샘플\코드 3-14.jpg" id="546" name="Google Shape;54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779" y="2224955"/>
            <a:ext cx="6299780" cy="1443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코드 3-14 결과.jpg" id="547" name="Google Shape;54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2901" y="3436620"/>
            <a:ext cx="4509077" cy="149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미디어 태그</a:t>
            </a:r>
            <a:endParaRPr/>
          </a:p>
        </p:txBody>
      </p:sp>
      <p:sp>
        <p:nvSpPr>
          <p:cNvPr id="553" name="Google Shape;553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/>
              <a:t>멀티미디어(이미지, 오디오, 비디오) 삽입</a:t>
            </a:r>
            <a:endParaRPr sz="1600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 sz="1200"/>
              <a:t>2. 음악 삽입하기</a:t>
            </a:r>
            <a:endParaRPr b="1" sz="1200"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/>
              <a:t>음악 파일 준비 : 준비 파일(오디오.mp3)을 HTML 페이지와 같은 폴더에 넣기</a:t>
            </a:r>
            <a:endParaRPr sz="1200"/>
          </a:p>
        </p:txBody>
      </p:sp>
      <p:pic>
        <p:nvPicPr>
          <p:cNvPr descr="C:\Users\acauser2\Desktop\강의교안 작업\fig_4455\ch03_샘플\코드 3-15.jpg" id="554" name="Google Shape;55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040" y="2263140"/>
            <a:ext cx="6347460" cy="260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입력 양식 작성 (HTML form)</a:t>
            </a:r>
            <a:endParaRPr/>
          </a:p>
        </p:txBody>
      </p:sp>
      <p:sp>
        <p:nvSpPr>
          <p:cNvPr id="560" name="Google Shape;56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/>
              <a:t>사용자의 데이터를 서버에 전송하는 방법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ko-KR"/>
              <a:t>로그인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ko-KR"/>
              <a:t>회원가입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ko-KR"/>
              <a:t>글 작성, 파일 업로드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Arial"/>
              <a:buChar char="-"/>
            </a:pPr>
            <a:r>
              <a:rPr lang="ko-KR"/>
              <a:t>설문 조사 등</a:t>
            </a:r>
            <a:endParaRPr/>
          </a:p>
        </p:txBody>
      </p:sp>
      <p:pic>
        <p:nvPicPr>
          <p:cNvPr id="561" name="Google Shape;56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893" y="2251987"/>
            <a:ext cx="2185693" cy="212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911" y="2251988"/>
            <a:ext cx="3237715" cy="2121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입력 양식 작성 (HTML form)</a:t>
            </a:r>
            <a:endParaRPr/>
          </a:p>
        </p:txBody>
      </p:sp>
      <p:pic>
        <p:nvPicPr>
          <p:cNvPr id="568" name="Google Shape;56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249680"/>
            <a:ext cx="3903943" cy="344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763" y="1249680"/>
            <a:ext cx="3904803" cy="252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Form 동작 원리</a:t>
            </a:r>
            <a:endParaRPr/>
          </a:p>
        </p:txBody>
      </p:sp>
      <p:pic>
        <p:nvPicPr>
          <p:cNvPr id="575" name="Google Shape;57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70813"/>
            <a:ext cx="8524360" cy="317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Form 기본 구조</a:t>
            </a:r>
            <a:endParaRPr/>
          </a:p>
        </p:txBody>
      </p:sp>
      <p:pic>
        <p:nvPicPr>
          <p:cNvPr id="581" name="Google Shape;58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668780"/>
            <a:ext cx="1881140" cy="218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3361" y="563880"/>
            <a:ext cx="4358639" cy="419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0269" y="2498626"/>
            <a:ext cx="408949" cy="41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인터넷과 웹 시작</a:t>
            </a:r>
            <a:endParaRPr/>
          </a:p>
        </p:txBody>
      </p:sp>
      <p:sp>
        <p:nvSpPr>
          <p:cNvPr id="101" name="Google Shape;101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팀 버너스 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최초 웹 개발자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W3CWorld Wide Web Consortium  창설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HTML 표준을 비롯한 웹 표준안을 제작, 제안하는 일을 하는 국제적인 웹 표준화 단체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02" name="Google Shape;1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368" y="2871006"/>
            <a:ext cx="4002732" cy="1512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8"/>
          <p:cNvGrpSpPr/>
          <p:nvPr/>
        </p:nvGrpSpPr>
        <p:grpSpPr>
          <a:xfrm>
            <a:off x="5376397" y="2718568"/>
            <a:ext cx="2487274" cy="2251053"/>
            <a:chOff x="6237576" y="3501008"/>
            <a:chExt cx="2554981" cy="2647052"/>
          </a:xfrm>
        </p:grpSpPr>
        <p:pic>
          <p:nvPicPr>
            <p:cNvPr id="104" name="Google Shape;104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37576" y="3501008"/>
              <a:ext cx="2554981" cy="2647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8"/>
            <p:cNvSpPr/>
            <p:nvPr/>
          </p:nvSpPr>
          <p:spPr>
            <a:xfrm>
              <a:off x="7668344" y="3501008"/>
              <a:ext cx="1124213" cy="2880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Form 태그 속성</a:t>
            </a:r>
            <a:endParaRPr/>
          </a:p>
        </p:txBody>
      </p:sp>
      <p:sp>
        <p:nvSpPr>
          <p:cNvPr id="589" name="Google Shape;58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action : 폼데이터를 전송하면 받는 서버쪽 파일 지정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method : 폼을 서버에 전송하는 메소드 종류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get / post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name : 폼 이름 식별자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target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action 파일을 현재 창이 아닌 다른 창에서 열도록 할 때 지정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enctype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폼 데이터가 서버에 전송 할 때 encoding 되는 방식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파일 전송 시 사용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enctype="multipart/form-data"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Form method : GET/POST</a:t>
            </a:r>
            <a:endParaRPr/>
          </a:p>
        </p:txBody>
      </p:sp>
      <p:sp>
        <p:nvSpPr>
          <p:cNvPr id="595" name="Google Shape;59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GET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&lt;form method="</a:t>
            </a:r>
            <a:r>
              <a:rPr b="1" lang="ko-KR">
                <a:solidFill>
                  <a:srgbClr val="FF0000"/>
                </a:solidFill>
              </a:rPr>
              <a:t>GET</a:t>
            </a:r>
            <a:r>
              <a:rPr lang="ko-KR"/>
              <a:t>" action=""&gt;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default 값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URL에 폼 데이터가 쿼리스트링 형식으로 포함되어 전송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url?user=KIM&amp;msg=HELLO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퍼머링크(permalink, 고유한 주소체계)로 사용될 수 있음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POST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&lt;form method="</a:t>
            </a:r>
            <a:r>
              <a:rPr b="1" lang="ko-KR">
                <a:solidFill>
                  <a:srgbClr val="FF0000"/>
                </a:solidFill>
              </a:rPr>
              <a:t>POST</a:t>
            </a:r>
            <a:r>
              <a:rPr lang="ko-KR"/>
              <a:t>" action=""&gt;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폼 데이터는 header의 body에 담겨 전송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URL에 표시 되지 않음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전송할 수 있는 데이터 길이 제한이 없음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GET 방식 보다 보안성이 높음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Form Element</a:t>
            </a:r>
            <a:endParaRPr/>
          </a:p>
        </p:txBody>
      </p:sp>
      <p:sp>
        <p:nvSpPr>
          <p:cNvPr id="601" name="Google Shape;601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참고 : https://www.w3schools.com/html/html_form_elements.asp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&lt;fieldset&gt;, &lt;legend&gt;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&lt;input&gt;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폼 태그 내에 다양한 모양으로 입력 가능.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type 속성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text, password, radio, checkbox, button, hidden, file, submit, reset 등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name : 엘리먼트 이름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id : 엘리먼트 id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readonly : 읽기 전용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maxlength="10" : 입력 글자 수 개수 지정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html5에 추가된 속성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required, autofocus, placeholder, pattern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예제 1</a:t>
            </a:r>
            <a:endParaRPr/>
          </a:p>
        </p:txBody>
      </p:sp>
      <p:pic>
        <p:nvPicPr>
          <p:cNvPr id="607" name="Google Shape;60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310" y="1635443"/>
            <a:ext cx="4217670" cy="230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예제1 소스 코드</a:t>
            </a:r>
            <a:endParaRPr/>
          </a:p>
        </p:txBody>
      </p:sp>
      <p:pic>
        <p:nvPicPr>
          <p:cNvPr id="613" name="Google Shape;61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" y="1277209"/>
            <a:ext cx="8275320" cy="3340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Form Element</a:t>
            </a:r>
            <a:endParaRPr/>
          </a:p>
        </p:txBody>
      </p:sp>
      <p:sp>
        <p:nvSpPr>
          <p:cNvPr id="619" name="Google Shape;619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&lt;select&gt;, &lt;optgroup&gt;, &lt;option&gt;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목록 중의 항목을 선택하는 태그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multiple, selected 속성 제공</a:t>
            </a:r>
            <a:endParaRPr/>
          </a:p>
        </p:txBody>
      </p:sp>
      <p:pic>
        <p:nvPicPr>
          <p:cNvPr id="620" name="Google Shape;62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285" y="2538914"/>
            <a:ext cx="3731895" cy="1407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0340" y="1036320"/>
            <a:ext cx="3158891" cy="36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Form Element</a:t>
            </a:r>
            <a:endParaRPr/>
          </a:p>
        </p:txBody>
      </p:sp>
      <p:sp>
        <p:nvSpPr>
          <p:cNvPr id="627" name="Google Shape;627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&lt;textarea&gt; 본문내용 &lt;/textarea&gt;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여러 줄의 텍스트를 입력 받을 때 사용하는 태그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rows, cols 속성 제공</a:t>
            </a:r>
            <a:endParaRPr/>
          </a:p>
        </p:txBody>
      </p:sp>
      <p:pic>
        <p:nvPicPr>
          <p:cNvPr id="628" name="Google Shape;62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794" y="2380941"/>
            <a:ext cx="3418920" cy="121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795" y="4002323"/>
            <a:ext cx="5002530" cy="57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Form Element (HTML5 추가 됨)</a:t>
            </a:r>
            <a:endParaRPr/>
          </a:p>
        </p:txBody>
      </p:sp>
      <p:sp>
        <p:nvSpPr>
          <p:cNvPr id="635" name="Google Shape;635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&lt;datalist&gt;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텍스트 입력 엘리먼트이며 클릭하면 후보 목록을 제공할 수 있음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text + option 기능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&lt;input&gt;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시간관련 type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date, month, week, time, date time ...</a:t>
            </a:r>
            <a:endParaRPr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숫자 입력 type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/>
              <a:t>number, range</a:t>
            </a:r>
            <a:endParaRPr/>
          </a:p>
        </p:txBody>
      </p:sp>
      <p:pic>
        <p:nvPicPr>
          <p:cNvPr id="636" name="Google Shape;63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993" y="3008320"/>
            <a:ext cx="4685727" cy="30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4619" y="1518610"/>
            <a:ext cx="2214563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Form Element (HTML5 추가 됨)</a:t>
            </a:r>
            <a:endParaRPr/>
          </a:p>
        </p:txBody>
      </p:sp>
      <p:sp>
        <p:nvSpPr>
          <p:cNvPr id="643" name="Google Shape;643;p79"/>
          <p:cNvSpPr txBox="1"/>
          <p:nvPr>
            <p:ph idx="1" type="body"/>
          </p:nvPr>
        </p:nvSpPr>
        <p:spPr>
          <a:xfrm>
            <a:off x="311700" y="1152475"/>
            <a:ext cx="8520600" cy="1195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&lt;input&gt;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color type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44" name="Google Shape;64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0640" y="1998638"/>
            <a:ext cx="5615940" cy="18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640" y="2347700"/>
            <a:ext cx="2179320" cy="2594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웹 사이트 작업 순서(Front-end)</a:t>
            </a:r>
            <a:endParaRPr/>
          </a:p>
        </p:txBody>
      </p:sp>
      <p:graphicFrame>
        <p:nvGraphicFramePr>
          <p:cNvPr id="651" name="Google Shape;651;p80"/>
          <p:cNvGraphicFramePr/>
          <p:nvPr/>
        </p:nvGraphicFramePr>
        <p:xfrm>
          <a:off x="477000" y="182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{F2EC8C31-61DD-4FE5-8F5A-ED38F4603384}</a:tableStyleId>
              </a:tblPr>
              <a:tblGrid>
                <a:gridCol w="1365000"/>
                <a:gridCol w="1365000"/>
                <a:gridCol w="1365000"/>
                <a:gridCol w="1365000"/>
                <a:gridCol w="1365000"/>
                <a:gridCol w="1365000"/>
              </a:tblGrid>
              <a:tr h="21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웹사이트 기획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사이트맵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UI 설계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디자인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코드 구현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배포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1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주제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타겟 대상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무엇을 제공 할지?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페르소나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웹사이트 구성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페이지 링크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계층 구조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와이어 프레임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텍스트 라인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박스로 작성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레이아웃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디자인 샘플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포토샵, 일러스트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스케치 툴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디자인 소프트웨어 활용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HTML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CSS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자바스크립트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웹호스팅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FTP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클라우드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도메인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웹 브라우저 전쟁과 웹 표준</a:t>
            </a:r>
            <a:endParaRPr/>
          </a:p>
        </p:txBody>
      </p: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브라우저의 발달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WHATWG는 Web Application 1.0 표준 작성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W3C는 웹 표준으로 Web Application 1.0 표준 채택, HTML5 표준으로 변경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인터넷 익스플로러만 최신 표준을 지원하지 못하는 현상 초래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모든 웹 브라우저가 빠른 속도로 업데이트되고 다양한 웹 브라우저 마케팅 등장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grpSp>
        <p:nvGrpSpPr>
          <p:cNvPr id="112" name="Google Shape;112;p9"/>
          <p:cNvGrpSpPr/>
          <p:nvPr/>
        </p:nvGrpSpPr>
        <p:grpSpPr>
          <a:xfrm>
            <a:off x="982283" y="3037387"/>
            <a:ext cx="6668197" cy="1816553"/>
            <a:chOff x="349822" y="2805593"/>
            <a:chExt cx="8639885" cy="3072933"/>
          </a:xfrm>
        </p:grpSpPr>
        <p:pic>
          <p:nvPicPr>
            <p:cNvPr id="113" name="Google Shape;113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822" y="2805593"/>
              <a:ext cx="4080495" cy="2668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08591" y="3089307"/>
              <a:ext cx="4481116" cy="23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822" y="5564201"/>
              <a:ext cx="2209800" cy="314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0525" y="152400"/>
            <a:ext cx="44629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과정 실습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테이블을 이용한 이력서 작성</a:t>
            </a:r>
            <a:endParaRPr/>
          </a:p>
        </p:txBody>
      </p:sp>
      <p:pic>
        <p:nvPicPr>
          <p:cNvPr id="667" name="Google Shape;66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3680" y="1126942"/>
            <a:ext cx="3177540" cy="388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목록 페이지 구현</a:t>
            </a:r>
            <a:endParaRPr/>
          </a:p>
        </p:txBody>
      </p:sp>
      <p:pic>
        <p:nvPicPr>
          <p:cNvPr id="673" name="Google Shape;67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540" y="1242061"/>
            <a:ext cx="5255857" cy="363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미디어 태그</a:t>
            </a:r>
            <a:endParaRPr/>
          </a:p>
        </p:txBody>
      </p:sp>
      <p:sp>
        <p:nvSpPr>
          <p:cNvPr id="679" name="Google Shape;679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/>
              <a:t>멀티미디어(이미지, 오디오, 비디오) 삽입</a:t>
            </a:r>
            <a:endParaRPr sz="1600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 sz="1200"/>
              <a:t>3. 웹 브라우저 제약이 없도록 음악 삽입하기</a:t>
            </a:r>
            <a:endParaRPr b="1" sz="1200"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200"/>
              <a:t>&lt;source&gt; 태그</a:t>
            </a:r>
            <a:endParaRPr sz="1200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b="0" lang="ko-KR" sz="1200"/>
              <a:t>웹 브라우저마다 지원하는 음악 파일 확장자가 다른 문제 해결</a:t>
            </a:r>
            <a:endParaRPr b="0" sz="1200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200"/>
              <a:t>&lt;audio&gt; 태그나 &lt;video&gt; 태그 내부에 입력</a:t>
            </a:r>
            <a:endParaRPr sz="1200"/>
          </a:p>
          <a:p>
            <a:pPr indent="-177800" lvl="1" marL="534988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▪"/>
            </a:pPr>
            <a:r>
              <a:rPr lang="ko-KR" sz="1200"/>
              <a:t>ogg파일 준비: .ogg 확장자 파일을 </a:t>
            </a:r>
            <a:r>
              <a:rPr b="0" lang="ko-KR" sz="1200"/>
              <a:t>HTML 페이지와 같은 폴더에 넣기</a:t>
            </a:r>
            <a:endParaRPr sz="1200"/>
          </a:p>
        </p:txBody>
      </p:sp>
      <p:pic>
        <p:nvPicPr>
          <p:cNvPr descr="C:\Users\acauser2\Desktop\강의교안 작업\fig_4455\ch03_샘플\코드 3-16.jpg" id="680" name="Google Shape;68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637" y="3169916"/>
            <a:ext cx="6700323" cy="173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미디어 태그</a:t>
            </a:r>
            <a:endParaRPr/>
          </a:p>
        </p:txBody>
      </p:sp>
      <p:sp>
        <p:nvSpPr>
          <p:cNvPr id="686" name="Google Shape;686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/>
              <a:t>멀티미디어(이미지, 오디오, 비디오) 삽입</a:t>
            </a:r>
            <a:endParaRPr sz="1600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 sz="1200"/>
              <a:t>4. 동영상 삽입하기</a:t>
            </a:r>
            <a:endParaRPr b="1" sz="1200"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/>
              <a:t>동영상 파일 준비 : 준비 파일(동영상.mp4, 동영상.webm)을 HTML 페이지와 같은 폴더에 넣기</a:t>
            </a:r>
            <a:endParaRPr sz="1200"/>
          </a:p>
        </p:txBody>
      </p:sp>
      <p:pic>
        <p:nvPicPr>
          <p:cNvPr descr="C:\Users\acauser2\Desktop\강의교안 작업\fig_4455\ch03_샘플\코드 3-17.jpg" id="687" name="Google Shape;68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953" y="2367241"/>
            <a:ext cx="6211768" cy="1683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코드 3-17 결과.jpg" id="688" name="Google Shape;68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8417" y="3646923"/>
            <a:ext cx="3608804" cy="1341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미디어 태그</a:t>
            </a:r>
            <a:endParaRPr/>
          </a:p>
        </p:txBody>
      </p:sp>
      <p:sp>
        <p:nvSpPr>
          <p:cNvPr id="694" name="Google Shape;69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/>
              <a:t>멀티미디어(이미지, 오디오, 비디오) 삽입</a:t>
            </a:r>
            <a:endParaRPr sz="1600"/>
          </a:p>
          <a:p>
            <a:pPr indent="0" lvl="1" marL="3571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b="1" lang="ko-KR" sz="1200"/>
              <a:t>5. 동영상을 불러오는 동안 다른 이미지 보여 주기</a:t>
            </a:r>
            <a:endParaRPr b="1" sz="1200"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200"/>
              <a:t>poster 속성</a:t>
            </a:r>
            <a:endParaRPr sz="1200"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/>
              <a:t>&lt;video&gt;태그의 속성</a:t>
            </a:r>
            <a:endParaRPr sz="1200"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/>
              <a:t>동영상을 불러오는 동안 사용자에게 보여 줄 이미지를 지정</a:t>
            </a:r>
            <a:endParaRPr sz="1200"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/>
              <a:t>이미지 경로 입력</a:t>
            </a:r>
            <a:endParaRPr sz="1200"/>
          </a:p>
        </p:txBody>
      </p:sp>
      <p:pic>
        <p:nvPicPr>
          <p:cNvPr descr="C:\Users\acauser2\Desktop\강의교안 작업\fig_4455\ch03_샘플\코드 3-18.jpg" id="695" name="Google Shape;69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898" y="3063241"/>
            <a:ext cx="6085582" cy="1882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3_샘플\코드 3-18 결과.jpg" id="696" name="Google Shape;69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6420" y="1544638"/>
            <a:ext cx="2705100" cy="142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스와이프 예제</a:t>
            </a:r>
            <a:endParaRPr/>
          </a:p>
        </p:txBody>
      </p:sp>
      <p:pic>
        <p:nvPicPr>
          <p:cNvPr id="702" name="Google Shape;70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480" y="1226377"/>
            <a:ext cx="4725247" cy="3051228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8"/>
          <p:cNvSpPr/>
          <p:nvPr/>
        </p:nvSpPr>
        <p:spPr>
          <a:xfrm>
            <a:off x="383023" y="4673382"/>
            <a:ext cx="26019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https://triplexlab.tistory.com/49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상단 고정 바 메뉴</a:t>
            </a:r>
            <a:endParaRPr/>
          </a:p>
        </p:txBody>
      </p:sp>
      <p:pic>
        <p:nvPicPr>
          <p:cNvPr id="709" name="Google Shape;70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" y="1076325"/>
            <a:ext cx="784860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9"/>
          <p:cNvSpPr/>
          <p:nvPr/>
        </p:nvSpPr>
        <p:spPr>
          <a:xfrm>
            <a:off x="411480" y="4657100"/>
            <a:ext cx="6477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https://www.w3schools.com/css/tryit.asp?filename=trycss_position_sticky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CSS 기본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웹 브라우저 전쟁과 웹 표준</a:t>
            </a:r>
            <a:endParaRPr/>
          </a:p>
        </p:txBody>
      </p:sp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표준과 웹 브라우저 타임 라인</a:t>
            </a:r>
            <a:endParaRPr/>
          </a:p>
        </p:txBody>
      </p:sp>
      <p:pic>
        <p:nvPicPr>
          <p:cNvPr id="122" name="Google Shape;122;p10"/>
          <p:cNvPicPr preferRelativeResize="0"/>
          <p:nvPr/>
        </p:nvPicPr>
        <p:blipFill rotWithShape="1">
          <a:blip r:embed="rId3">
            <a:alphaModFix/>
          </a:blip>
          <a:srcRect b="1700" l="0" r="0" t="2750"/>
          <a:stretch/>
        </p:blipFill>
        <p:spPr>
          <a:xfrm>
            <a:off x="4480560" y="1120140"/>
            <a:ext cx="3718560" cy="385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CSS 구문</a:t>
            </a:r>
            <a:endParaRPr/>
          </a:p>
        </p:txBody>
      </p:sp>
      <p:sp>
        <p:nvSpPr>
          <p:cNvPr id="721" name="Google Shape;721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CSS 규칙은 선택기와 선언 블록으로 구성됩니다.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선택기는 스타일을 지정할 HTML 요소를 가리킵니다.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선언 블록에는 세미콜론으로 구분된 하나 이상의 선언이 있습니다.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각 선언에는 콜론으로 구분된 CSS 속성 이름과 값이 포함됩니다.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여러 CSS 선언은 세미콜론으로 구분하고 선언 블록은 중괄호로 묶습니다.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22" name="Google Shape;72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" y="3131820"/>
            <a:ext cx="5448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91"/>
          <p:cNvSpPr txBox="1"/>
          <p:nvPr/>
        </p:nvSpPr>
        <p:spPr>
          <a:xfrm>
            <a:off x="320040" y="4739630"/>
            <a:ext cx="39789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https://www.w3schools.com/css/css_syntax.asp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CSS 선택기</a:t>
            </a:r>
            <a:endParaRPr/>
          </a:p>
        </p:txBody>
      </p:sp>
      <p:sp>
        <p:nvSpPr>
          <p:cNvPr id="729" name="Google Shape;729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CSS 선택기는 스타일을 지정할 HTML 요소를 선택합니다.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Simple selectors (name, id, class를 기반으로 요소 선택)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u="sng">
                <a:solidFill>
                  <a:schemeClr val="hlink"/>
                </a:solidFill>
                <a:hlinkClick r:id="rId3"/>
              </a:rPr>
              <a:t>Combinator selectors</a:t>
            </a:r>
            <a:r>
              <a:rPr lang="ko-KR"/>
              <a:t> (특정 관계에 따라 요소 선택)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u="sng">
                <a:solidFill>
                  <a:schemeClr val="hlink"/>
                </a:solidFill>
                <a:hlinkClick r:id="rId4"/>
              </a:rPr>
              <a:t>Pseudo-class selectors</a:t>
            </a:r>
            <a:r>
              <a:rPr lang="ko-KR"/>
              <a:t> (특정 상태를 기반으로 요소 선택)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u="sng">
                <a:solidFill>
                  <a:schemeClr val="hlink"/>
                </a:solidFill>
                <a:hlinkClick r:id="rId5"/>
              </a:rPr>
              <a:t>Pseudo-elements selectors</a:t>
            </a:r>
            <a:r>
              <a:rPr lang="ko-KR"/>
              <a:t> (요소의 일부를 선택하고 스타일 지정)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u="sng">
                <a:solidFill>
                  <a:schemeClr val="hlink"/>
                </a:solidFill>
                <a:hlinkClick r:id="rId6"/>
              </a:rPr>
              <a:t>Attribute selectors</a:t>
            </a:r>
            <a:r>
              <a:rPr lang="ko-KR"/>
              <a:t> ([속성] 또는 [속성=값]을 기반으로 요소 선택)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92"/>
          <p:cNvSpPr/>
          <p:nvPr/>
        </p:nvSpPr>
        <p:spPr>
          <a:xfrm>
            <a:off x="219620" y="4764822"/>
            <a:ext cx="417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https://www.w3schools.com/css/css_selectors.asp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" y="2898310"/>
            <a:ext cx="6549814" cy="183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CSS 선택자(선택기)</a:t>
            </a:r>
            <a:endParaRPr/>
          </a:p>
        </p:txBody>
      </p:sp>
      <p:pic>
        <p:nvPicPr>
          <p:cNvPr id="737" name="Google Shape;73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2663" y="1136547"/>
            <a:ext cx="5020886" cy="3541652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3"/>
          <p:cNvSpPr/>
          <p:nvPr/>
        </p:nvSpPr>
        <p:spPr>
          <a:xfrm>
            <a:off x="174567" y="4768841"/>
            <a:ext cx="61929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https://www.w3.org/TR/2018/REC-selectors-3-20181106/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CSS 텍스트 스타일 설정</a:t>
            </a:r>
            <a:endParaRPr/>
          </a:p>
        </p:txBody>
      </p:sp>
      <p:sp>
        <p:nvSpPr>
          <p:cNvPr id="744" name="Google Shape;744;p94"/>
          <p:cNvSpPr txBox="1"/>
          <p:nvPr>
            <p:ph idx="1" type="body"/>
          </p:nvPr>
        </p:nvSpPr>
        <p:spPr>
          <a:xfrm>
            <a:off x="311700" y="1152475"/>
            <a:ext cx="8520600" cy="20022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텍스트 색상 및 배경 색상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color : "red"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color : rgb(255, 0, 0)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color : #ff0000</a:t>
            </a:r>
            <a:endParaRPr/>
          </a:p>
          <a:p>
            <a:pPr indent="-1968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745" name="Google Shape;74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3051" y="2080260"/>
            <a:ext cx="3276905" cy="25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990" y="3041986"/>
            <a:ext cx="4316730" cy="161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css3maker</a:t>
            </a:r>
            <a:endParaRPr/>
          </a:p>
        </p:txBody>
      </p:sp>
      <p:sp>
        <p:nvSpPr>
          <p:cNvPr id="752" name="Google Shape;752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https://www.toptal.com/developers/css3maker</a:t>
            </a:r>
            <a:endParaRPr/>
          </a:p>
        </p:txBody>
      </p:sp>
      <p:pic>
        <p:nvPicPr>
          <p:cNvPr id="753" name="Google Shape;75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280" y="1707396"/>
            <a:ext cx="4552978" cy="323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HTML Form 스타일 설정</a:t>
            </a:r>
            <a:endParaRPr/>
          </a:p>
        </p:txBody>
      </p:sp>
      <p:pic>
        <p:nvPicPr>
          <p:cNvPr id="759" name="Google Shape;75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1" y="1497101"/>
            <a:ext cx="4015739" cy="232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2284" y="301680"/>
            <a:ext cx="3274135" cy="455755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96"/>
          <p:cNvSpPr/>
          <p:nvPr/>
        </p:nvSpPr>
        <p:spPr>
          <a:xfrm>
            <a:off x="422383" y="4551462"/>
            <a:ext cx="38186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https://www.w3schools.com/css/css_form.asp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cubic-bezier</a:t>
            </a:r>
            <a:endParaRPr/>
          </a:p>
        </p:txBody>
      </p:sp>
      <p:sp>
        <p:nvSpPr>
          <p:cNvPr id="767" name="Google Shape;767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https://cubic-bezier.com/#.17,.67,.83,.67</a:t>
            </a:r>
            <a:endParaRPr/>
          </a:p>
        </p:txBody>
      </p:sp>
      <p:pic>
        <p:nvPicPr>
          <p:cNvPr id="768" name="Google Shape;76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637" y="1928651"/>
            <a:ext cx="4292484" cy="280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Javascript Forms</a:t>
            </a:r>
            <a:endParaRPr/>
          </a:p>
        </p:txBody>
      </p:sp>
      <p:sp>
        <p:nvSpPr>
          <p:cNvPr id="774" name="Google Shape;774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인터프리터 언어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함수형 프로그래밍으로 객체지향도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HTML 엘리먼트와 콘텐트 추가, 제거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엘리먼트 스타일 변경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폼 유효성 검증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풍부한 이벤트 핸들러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DOM 제어, BOM 제어, 쿠키 설정, 스토리지 데이터 제어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Ajax를 이용한 서버와 비동기 통신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WebSocket을 이용한 실시간 채팅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동적 효과 및 애니메이션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/>
              <a:t>Canvas 그래픽</a:t>
            </a:r>
            <a:endParaRPr sz="1600"/>
          </a:p>
        </p:txBody>
      </p:sp>
      <p:pic>
        <p:nvPicPr>
          <p:cNvPr id="775" name="Google Shape;77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780" y="3348989"/>
            <a:ext cx="3787140" cy="157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Javascript Forms</a:t>
            </a:r>
            <a:endParaRPr/>
          </a:p>
        </p:txBody>
      </p:sp>
      <p:sp>
        <p:nvSpPr>
          <p:cNvPr id="781" name="Google Shape;781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&lt;script&gt; 태그에 작성</a:t>
            </a:r>
            <a:endParaRPr/>
          </a:p>
        </p:txBody>
      </p:sp>
      <p:pic>
        <p:nvPicPr>
          <p:cNvPr id="782" name="Google Shape;78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1732" y="1202995"/>
            <a:ext cx="4595039" cy="35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791" y="2139729"/>
            <a:ext cx="1878329" cy="152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/>
              <a:t>Javascript Event</a:t>
            </a:r>
            <a:endParaRPr/>
          </a:p>
        </p:txBody>
      </p:sp>
      <p:sp>
        <p:nvSpPr>
          <p:cNvPr id="789" name="Google Shape;789;p100"/>
          <p:cNvSpPr txBox="1"/>
          <p:nvPr>
            <p:ph idx="1" type="body"/>
          </p:nvPr>
        </p:nvSpPr>
        <p:spPr>
          <a:xfrm>
            <a:off x="311700" y="1965960"/>
            <a:ext cx="8520600" cy="2602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이벤트의 종류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onchange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onclick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onmouseover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onmouseout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onkeydown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onload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790" name="Google Shape;79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920" y="1210628"/>
            <a:ext cx="5742623" cy="50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2954" y="2439353"/>
            <a:ext cx="5782901" cy="240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